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modernComment_100_D5B76583.xml" ContentType="application/vnd.ms-powerpoint.comment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6" r:id="rId5"/>
    <p:sldId id="276" r:id="rId6"/>
    <p:sldId id="272" r:id="rId7"/>
    <p:sldId id="278" r:id="rId8"/>
    <p:sldId id="279" r:id="rId9"/>
    <p:sldId id="280" r:id="rId10"/>
    <p:sldId id="259" r:id="rId11"/>
    <p:sldId id="260" r:id="rId12"/>
    <p:sldId id="262" r:id="rId13"/>
    <p:sldId id="263" r:id="rId14"/>
    <p:sldId id="264" r:id="rId15"/>
    <p:sldId id="281" r:id="rId16"/>
    <p:sldId id="282" r:id="rId17"/>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E94326-9496-FD01-FE59-DC571E36028C}" name="Maarten Borninkhof (student)" initials="MB" userId="S::M.Borninkhof@student.han.nl::23b14e14-31ac-4a0d-867b-4740519fe94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E5F3A"/>
    <a:srgbClr val="D4B1AF"/>
    <a:srgbClr val="96623B"/>
    <a:srgbClr val="D0905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chem Bakker (student)" userId="e09062ba-c0ed-43b7-af40-80de61260a9d" providerId="ADAL" clId="{261DEC52-0B2B-441D-B20B-33F0184E547D}"/>
    <pc:docChg chg="custSel modSld">
      <pc:chgData name="Jochem Bakker (student)" userId="e09062ba-c0ed-43b7-af40-80de61260a9d" providerId="ADAL" clId="{261DEC52-0B2B-441D-B20B-33F0184E547D}" dt="2024-10-09T21:59:11.922" v="3" actId="478"/>
      <pc:docMkLst>
        <pc:docMk/>
      </pc:docMkLst>
      <pc:sldChg chg="addSp delSp modSp mod">
        <pc:chgData name="Jochem Bakker (student)" userId="e09062ba-c0ed-43b7-af40-80de61260a9d" providerId="ADAL" clId="{261DEC52-0B2B-441D-B20B-33F0184E547D}" dt="2024-10-09T21:59:11.922" v="3" actId="478"/>
        <pc:sldMkLst>
          <pc:docMk/>
          <pc:sldMk cId="773142648" sldId="263"/>
        </pc:sldMkLst>
        <pc:spChg chg="add mod">
          <ac:chgData name="Jochem Bakker (student)" userId="e09062ba-c0ed-43b7-af40-80de61260a9d" providerId="ADAL" clId="{261DEC52-0B2B-441D-B20B-33F0184E547D}" dt="2024-10-09T21:59:11.922" v="3" actId="478"/>
          <ac:spMkLst>
            <pc:docMk/>
            <pc:sldMk cId="773142648" sldId="263"/>
            <ac:spMk id="4" creationId="{10A544EE-5705-CF2E-E938-676003C6F07F}"/>
          </ac:spMkLst>
        </pc:spChg>
        <pc:picChg chg="del">
          <ac:chgData name="Jochem Bakker (student)" userId="e09062ba-c0ed-43b7-af40-80de61260a9d" providerId="ADAL" clId="{261DEC52-0B2B-441D-B20B-33F0184E547D}" dt="2024-10-09T21:59:11.922" v="3" actId="478"/>
          <ac:picMkLst>
            <pc:docMk/>
            <pc:sldMk cId="773142648" sldId="263"/>
            <ac:picMk id="8" creationId="{40F97066-BE26-B910-0561-254F920C21F8}"/>
          </ac:picMkLst>
        </pc:picChg>
      </pc:sldChg>
      <pc:sldChg chg="addSp delSp modSp mod">
        <pc:chgData name="Jochem Bakker (student)" userId="e09062ba-c0ed-43b7-af40-80de61260a9d" providerId="ADAL" clId="{261DEC52-0B2B-441D-B20B-33F0184E547D}" dt="2024-10-09T21:59:10.691" v="2" actId="478"/>
        <pc:sldMkLst>
          <pc:docMk/>
          <pc:sldMk cId="1580251165" sldId="264"/>
        </pc:sldMkLst>
        <pc:spChg chg="add mod">
          <ac:chgData name="Jochem Bakker (student)" userId="e09062ba-c0ed-43b7-af40-80de61260a9d" providerId="ADAL" clId="{261DEC52-0B2B-441D-B20B-33F0184E547D}" dt="2024-10-09T21:59:10.691" v="2" actId="478"/>
          <ac:spMkLst>
            <pc:docMk/>
            <pc:sldMk cId="1580251165" sldId="264"/>
            <ac:spMk id="4" creationId="{1101BC96-B1FF-A697-70B1-623B1B66C340}"/>
          </ac:spMkLst>
        </pc:spChg>
        <pc:picChg chg="del">
          <ac:chgData name="Jochem Bakker (student)" userId="e09062ba-c0ed-43b7-af40-80de61260a9d" providerId="ADAL" clId="{261DEC52-0B2B-441D-B20B-33F0184E547D}" dt="2024-10-09T21:59:10.691" v="2" actId="478"/>
          <ac:picMkLst>
            <pc:docMk/>
            <pc:sldMk cId="1580251165" sldId="264"/>
            <ac:picMk id="8" creationId="{40F97066-BE26-B910-0561-254F920C21F8}"/>
          </ac:picMkLst>
        </pc:picChg>
      </pc:sldChg>
      <pc:sldChg chg="addSp delSp modSp mod">
        <pc:chgData name="Jochem Bakker (student)" userId="e09062ba-c0ed-43b7-af40-80de61260a9d" providerId="ADAL" clId="{261DEC52-0B2B-441D-B20B-33F0184E547D}" dt="2024-10-09T21:59:04.608" v="0" actId="478"/>
        <pc:sldMkLst>
          <pc:docMk/>
          <pc:sldMk cId="2140228655" sldId="281"/>
        </pc:sldMkLst>
        <pc:spChg chg="add mod">
          <ac:chgData name="Jochem Bakker (student)" userId="e09062ba-c0ed-43b7-af40-80de61260a9d" providerId="ADAL" clId="{261DEC52-0B2B-441D-B20B-33F0184E547D}" dt="2024-10-09T21:59:04.608" v="0" actId="478"/>
          <ac:spMkLst>
            <pc:docMk/>
            <pc:sldMk cId="2140228655" sldId="281"/>
            <ac:spMk id="6" creationId="{E7958522-9C55-3827-AA64-95A956A72FDC}"/>
          </ac:spMkLst>
        </pc:spChg>
        <pc:picChg chg="del">
          <ac:chgData name="Jochem Bakker (student)" userId="e09062ba-c0ed-43b7-af40-80de61260a9d" providerId="ADAL" clId="{261DEC52-0B2B-441D-B20B-33F0184E547D}" dt="2024-10-09T21:59:04.608" v="0" actId="478"/>
          <ac:picMkLst>
            <pc:docMk/>
            <pc:sldMk cId="2140228655" sldId="281"/>
            <ac:picMk id="8" creationId="{40F97066-BE26-B910-0561-254F920C21F8}"/>
          </ac:picMkLst>
        </pc:picChg>
      </pc:sldChg>
      <pc:sldChg chg="addSp delSp modSp mod">
        <pc:chgData name="Jochem Bakker (student)" userId="e09062ba-c0ed-43b7-af40-80de61260a9d" providerId="ADAL" clId="{261DEC52-0B2B-441D-B20B-33F0184E547D}" dt="2024-10-09T21:59:07.688" v="1" actId="478"/>
        <pc:sldMkLst>
          <pc:docMk/>
          <pc:sldMk cId="1969479196" sldId="282"/>
        </pc:sldMkLst>
        <pc:spChg chg="add mod">
          <ac:chgData name="Jochem Bakker (student)" userId="e09062ba-c0ed-43b7-af40-80de61260a9d" providerId="ADAL" clId="{261DEC52-0B2B-441D-B20B-33F0184E547D}" dt="2024-10-09T21:59:07.688" v="1" actId="478"/>
          <ac:spMkLst>
            <pc:docMk/>
            <pc:sldMk cId="1969479196" sldId="282"/>
            <ac:spMk id="6" creationId="{33EA70B3-F312-4B31-CE78-52BED6914BC4}"/>
          </ac:spMkLst>
        </pc:spChg>
        <pc:picChg chg="del">
          <ac:chgData name="Jochem Bakker (student)" userId="e09062ba-c0ed-43b7-af40-80de61260a9d" providerId="ADAL" clId="{261DEC52-0B2B-441D-B20B-33F0184E547D}" dt="2024-10-09T21:59:07.688" v="1" actId="478"/>
          <ac:picMkLst>
            <pc:docMk/>
            <pc:sldMk cId="1969479196" sldId="282"/>
            <ac:picMk id="8" creationId="{40F97066-BE26-B910-0561-254F920C21F8}"/>
          </ac:picMkLst>
        </pc:picChg>
      </pc:sldChg>
    </pc:docChg>
  </pc:docChgLst>
</pc:chgInfo>
</file>

<file path=ppt/comments/modernComment_100_D5B76583.xml><?xml version="1.0" encoding="utf-8"?>
<p188:cmLst xmlns:a="http://schemas.openxmlformats.org/drawingml/2006/main" xmlns:r="http://schemas.openxmlformats.org/officeDocument/2006/relationships" xmlns:p188="http://schemas.microsoft.com/office/powerpoint/2018/8/main">
  <p188:cm id="{38736760-2C61-4B39-8578-C54B0BFEFECC}" authorId="{16E94326-9496-FD01-FE59-DC571E36028C}" status="resolved" created="2024-10-03T09:49:54.243" complete="100000">
    <ac:deMkLst xmlns:ac="http://schemas.microsoft.com/office/drawing/2013/main/command">
      <pc:docMk xmlns:pc="http://schemas.microsoft.com/office/powerpoint/2013/main/command"/>
      <pc:sldMk xmlns:pc="http://schemas.microsoft.com/office/powerpoint/2013/main/command" cId="3585566083" sldId="256"/>
      <ac:picMk id="1026" creationId="{F9E1B750-DA35-B413-080B-AD5F61D84863}"/>
    </ac:deMkLst>
    <p188:txBody>
      <a:bodyPr/>
      <a:lstStyle/>
      <a:p>
        <a:r>
          <a:rPr lang="nl-NL"/>
          <a:t>Jochem niet verwijderen strontjong &gt;:(</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278698-5577-4B1B-BB57-7E7C73C7AEF3}" type="datetimeFigureOut">
              <a:rPr lang="nl-NL" smtClean="0"/>
              <a:t>9-10-2024</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853C9F-38CA-4F07-8EA5-10F7E7345861}" type="slidenum">
              <a:rPr lang="nl-NL" smtClean="0"/>
              <a:t>‹nr.›</a:t>
            </a:fld>
            <a:endParaRPr lang="nl-NL"/>
          </a:p>
        </p:txBody>
      </p:sp>
    </p:spTree>
    <p:extLst>
      <p:ext uri="{BB962C8B-B14F-4D97-AF65-F5344CB8AC3E}">
        <p14:creationId xmlns:p14="http://schemas.microsoft.com/office/powerpoint/2010/main" val="29663451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8" Type="http://schemas.openxmlformats.org/officeDocument/2006/relationships/hyperlink" Target="https://en.wikipedia.org/wiki/Art_Nouveau#cite_note-20" TargetMode="External"/><Relationship Id="rId3" Type="http://schemas.openxmlformats.org/officeDocument/2006/relationships/hyperlink" Target="https://en.wikipedia.org/wiki/Eug%C3%A8ne_Viollet-le-Duc" TargetMode="External"/><Relationship Id="rId7" Type="http://schemas.openxmlformats.org/officeDocument/2006/relationships/hyperlink" Target="https://en.wikipedia.org/wiki/Art_Nouveau#cite_note-19" TargetMode="External"/><Relationship Id="rId2" Type="http://schemas.openxmlformats.org/officeDocument/2006/relationships/slide" Target="../slides/slide3.xml"/><Relationship Id="rId1" Type="http://schemas.openxmlformats.org/officeDocument/2006/relationships/notesMaster" Target="../notesMasters/notesMaster1.xml"/><Relationship Id="rId6" Type="http://schemas.openxmlformats.org/officeDocument/2006/relationships/hyperlink" Target="https://en.wikipedia.org/wiki/Art_Nouveau#cite_note-18" TargetMode="External"/><Relationship Id="rId5" Type="http://schemas.openxmlformats.org/officeDocument/2006/relationships/hyperlink" Target="https://en.wikipedia.org/wiki/Medieval_art" TargetMode="External"/><Relationship Id="rId4" Type="http://schemas.openxmlformats.org/officeDocument/2006/relationships/hyperlink" Target="https://en.wikipedia.org/wiki/Beaux-Arts_architecture" TargetMode="Externa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en.wikipedia.org/wiki/Art_Nouveau#cite_note-20" TargetMode="External"/><Relationship Id="rId3" Type="http://schemas.openxmlformats.org/officeDocument/2006/relationships/hyperlink" Target="https://en.wikipedia.org/wiki/Eug%C3%A8ne_Viollet-le-Duc" TargetMode="External"/><Relationship Id="rId7" Type="http://schemas.openxmlformats.org/officeDocument/2006/relationships/hyperlink" Target="https://en.wikipedia.org/wiki/Art_Nouveau#cite_note-19"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en.wikipedia.org/wiki/Art_Nouveau#cite_note-18" TargetMode="External"/><Relationship Id="rId5" Type="http://schemas.openxmlformats.org/officeDocument/2006/relationships/hyperlink" Target="https://en.wikipedia.org/wiki/Medieval_art" TargetMode="External"/><Relationship Id="rId4" Type="http://schemas.openxmlformats.org/officeDocument/2006/relationships/hyperlink" Target="https://en.wikipedia.org/wiki/Beaux-Arts_architecture" TargetMode="Externa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en.wikipedia.org/wiki/Art_Nouveau#cite_note-20" TargetMode="External"/><Relationship Id="rId3" Type="http://schemas.openxmlformats.org/officeDocument/2006/relationships/hyperlink" Target="https://en.wikipedia.org/wiki/Eug%C3%A8ne_Viollet-le-Duc" TargetMode="External"/><Relationship Id="rId7" Type="http://schemas.openxmlformats.org/officeDocument/2006/relationships/hyperlink" Target="https://en.wikipedia.org/wiki/Art_Nouveau#cite_note-19"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n.wikipedia.org/wiki/Art_Nouveau#cite_note-18" TargetMode="External"/><Relationship Id="rId5" Type="http://schemas.openxmlformats.org/officeDocument/2006/relationships/hyperlink" Target="https://en.wikipedia.org/wiki/Medieval_art" TargetMode="External"/><Relationship Id="rId4" Type="http://schemas.openxmlformats.org/officeDocument/2006/relationships/hyperlink" Target="https://en.wikipedia.org/wiki/Beaux-Arts_architecture" TargetMode="Externa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en.wikipedia.org/wiki/Art_Nouveau#cite_note-20" TargetMode="External"/><Relationship Id="rId3" Type="http://schemas.openxmlformats.org/officeDocument/2006/relationships/hyperlink" Target="https://en.wikipedia.org/wiki/Eug%C3%A8ne_Viollet-le-Duc" TargetMode="External"/><Relationship Id="rId7" Type="http://schemas.openxmlformats.org/officeDocument/2006/relationships/hyperlink" Target="https://en.wikipedia.org/wiki/Art_Nouveau#cite_note-19"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en.wikipedia.org/wiki/Art_Nouveau#cite_note-18" TargetMode="External"/><Relationship Id="rId5" Type="http://schemas.openxmlformats.org/officeDocument/2006/relationships/hyperlink" Target="https://en.wikipedia.org/wiki/Medieval_art" TargetMode="External"/><Relationship Id="rId4" Type="http://schemas.openxmlformats.org/officeDocument/2006/relationships/hyperlink" Target="https://en.wikipedia.org/wiki/Beaux-Arts_architecture"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en.wikipedia.org/wiki/Central_Europe" TargetMode="External"/><Relationship Id="rId3" Type="http://schemas.openxmlformats.org/officeDocument/2006/relationships/hyperlink" Target="https://en.wikipedia.org/wiki/Art_Deco" TargetMode="External"/><Relationship Id="rId7" Type="http://schemas.openxmlformats.org/officeDocument/2006/relationships/hyperlink" Target="https://en.wikipedia.org/wiki/Northern_Europe"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en.wikipedia.org/wiki/Austria-Hungary" TargetMode="External"/><Relationship Id="rId5" Type="http://schemas.openxmlformats.org/officeDocument/2006/relationships/hyperlink" Target="https://en.wikipedia.org/wiki/Eclecticism_in_architecture" TargetMode="External"/><Relationship Id="rId4" Type="http://schemas.openxmlformats.org/officeDocument/2006/relationships/hyperlink" Target="https://en.wikipedia.org/wiki/Revivalism_(architecture)" TargetMode="External"/><Relationship Id="rId9" Type="http://schemas.openxmlformats.org/officeDocument/2006/relationships/hyperlink" Target="https://en.wikipedia.org/wiki/Eastern_Europ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https://www.rijksmuseum.nl/nl/rijksstudio/stijlen/art-nouveau </a:t>
            </a:r>
          </a:p>
          <a:p>
            <a:r>
              <a:rPr lang="en-US"/>
              <a:t>In France, it was influenced by the architectural theorist and historian </a:t>
            </a:r>
            <a:r>
              <a:rPr lang="en-US">
                <a:hlinkClick r:id="rId3"/>
              </a:rPr>
              <a:t>Eugène Viollet-le-Duc</a:t>
            </a:r>
            <a:r>
              <a:rPr lang="en-US"/>
              <a:t>, a declared enemy of the historical </a:t>
            </a:r>
            <a:r>
              <a:rPr lang="en-US">
                <a:hlinkClick r:id="rId4"/>
              </a:rPr>
              <a:t>Beaux-Arts architectural style</a:t>
            </a:r>
            <a:r>
              <a:rPr lang="en-US"/>
              <a:t>, whose theories on rationalism were derived from his study of </a:t>
            </a:r>
            <a:r>
              <a:rPr lang="en-US">
                <a:hlinkClick r:id="rId5"/>
              </a:rPr>
              <a:t>medieval art</a:t>
            </a:r>
            <a:r>
              <a:rPr lang="en-US"/>
              <a:t>: </a:t>
            </a:r>
          </a:p>
          <a:p>
            <a:pPr marL="285750" indent="-285750">
              <a:buFont typeface="Arial,Sans-Serif"/>
              <a:buChar char="•"/>
            </a:pPr>
            <a:r>
              <a:rPr lang="en-US"/>
              <a:t>Function should define form.</a:t>
            </a:r>
            <a:r>
              <a:rPr lang="en-US">
                <a:hlinkClick r:id="rId6"/>
              </a:rPr>
              <a:t>[18]</a:t>
            </a:r>
            <a:endParaRPr lang="en-US"/>
          </a:p>
          <a:p>
            <a:pPr marL="285750" indent="-285750">
              <a:buFont typeface="Arial,Sans-Serif"/>
              <a:buChar char="•"/>
            </a:pPr>
            <a:r>
              <a:rPr lang="en-US"/>
              <a:t>Unity of the arts and the abolition of any distinction between major art (architecture) and minor arts (decorative arts).</a:t>
            </a:r>
            <a:r>
              <a:rPr lang="en-US">
                <a:hlinkClick r:id="rId7"/>
              </a:rPr>
              <a:t>[19]</a:t>
            </a:r>
            <a:endParaRPr lang="en-US"/>
          </a:p>
          <a:p>
            <a:pPr marL="285750" indent="-285750">
              <a:buFont typeface="Arial,Sans-Serif"/>
              <a:buChar char="•"/>
            </a:pPr>
            <a:r>
              <a:rPr lang="en-US"/>
              <a:t>Nature's logic is the model to be used for architecture.</a:t>
            </a:r>
            <a:r>
              <a:rPr lang="en-US">
                <a:hlinkClick r:id="rId8"/>
              </a:rPr>
              <a:t>[20]</a:t>
            </a:r>
            <a:endParaRPr lang="en-US"/>
          </a:p>
          <a:p>
            <a:pPr marL="285750" indent="-285750">
              <a:buFont typeface="Arial,Sans-Serif"/>
              <a:buChar char="•"/>
            </a:pPr>
            <a:r>
              <a:rPr lang="en-US"/>
              <a:t>Architecture should adapt itself to man's environment and needs.</a:t>
            </a:r>
          </a:p>
          <a:p>
            <a:pPr marL="285750" indent="-285750">
              <a:buFont typeface="Arial,Sans-Serif"/>
              <a:buChar char="•"/>
            </a:pPr>
            <a:r>
              <a:rPr lang="en-US"/>
              <a:t>Use of modern technologies and materials.</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3D853C9F-38CA-4F07-8EA5-10F7E7345861}" type="slidenum">
              <a:rPr lang="nl-NL" smtClean="0"/>
              <a:t>3</a:t>
            </a:fld>
            <a:endParaRPr lang="nl-NL"/>
          </a:p>
        </p:txBody>
      </p:sp>
    </p:spTree>
    <p:extLst>
      <p:ext uri="{BB962C8B-B14F-4D97-AF65-F5344CB8AC3E}">
        <p14:creationId xmlns:p14="http://schemas.microsoft.com/office/powerpoint/2010/main" val="2218262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https://www.rijksmuseum.nl/nl/rijksstudio/stijlen/art-nouveau </a:t>
            </a:r>
          </a:p>
          <a:p>
            <a:r>
              <a:rPr lang="en-US"/>
              <a:t>In France, it was influenced by the architectural theorist and historian </a:t>
            </a:r>
            <a:r>
              <a:rPr lang="en-US">
                <a:hlinkClick r:id="rId3"/>
              </a:rPr>
              <a:t>Eugène Viollet-le-Duc</a:t>
            </a:r>
            <a:r>
              <a:rPr lang="en-US"/>
              <a:t>, a declared enemy of the historical </a:t>
            </a:r>
            <a:r>
              <a:rPr lang="en-US">
                <a:hlinkClick r:id="rId4"/>
              </a:rPr>
              <a:t>Beaux-Arts architectural style</a:t>
            </a:r>
            <a:r>
              <a:rPr lang="en-US"/>
              <a:t>, whose theories on rationalism were derived from his study of </a:t>
            </a:r>
            <a:r>
              <a:rPr lang="en-US">
                <a:hlinkClick r:id="rId5"/>
              </a:rPr>
              <a:t>medieval art</a:t>
            </a:r>
            <a:r>
              <a:rPr lang="en-US"/>
              <a:t>: </a:t>
            </a:r>
          </a:p>
          <a:p>
            <a:pPr marL="285750" indent="-285750">
              <a:buFont typeface="Arial,Sans-Serif"/>
              <a:buChar char="•"/>
            </a:pPr>
            <a:r>
              <a:rPr lang="en-US"/>
              <a:t>Function should define form.</a:t>
            </a:r>
            <a:r>
              <a:rPr lang="en-US">
                <a:hlinkClick r:id="rId6"/>
              </a:rPr>
              <a:t>[18]</a:t>
            </a:r>
            <a:endParaRPr lang="en-US"/>
          </a:p>
          <a:p>
            <a:pPr marL="285750" indent="-285750">
              <a:buFont typeface="Arial,Sans-Serif"/>
              <a:buChar char="•"/>
            </a:pPr>
            <a:r>
              <a:rPr lang="en-US"/>
              <a:t>Unity of the arts and the abolition of any distinction between major art (architecture) and minor arts (decorative arts).</a:t>
            </a:r>
            <a:r>
              <a:rPr lang="en-US">
                <a:hlinkClick r:id="rId7"/>
              </a:rPr>
              <a:t>[19]</a:t>
            </a:r>
            <a:endParaRPr lang="en-US"/>
          </a:p>
          <a:p>
            <a:pPr marL="285750" indent="-285750">
              <a:buFont typeface="Arial,Sans-Serif"/>
              <a:buChar char="•"/>
            </a:pPr>
            <a:r>
              <a:rPr lang="en-US"/>
              <a:t>Nature's logic is the model to be used for architecture.</a:t>
            </a:r>
            <a:r>
              <a:rPr lang="en-US">
                <a:hlinkClick r:id="rId8"/>
              </a:rPr>
              <a:t>[20]</a:t>
            </a:r>
            <a:endParaRPr lang="en-US"/>
          </a:p>
          <a:p>
            <a:pPr marL="285750" indent="-285750">
              <a:buFont typeface="Arial,Sans-Serif"/>
              <a:buChar char="•"/>
            </a:pPr>
            <a:r>
              <a:rPr lang="en-US"/>
              <a:t>Architecture should adapt itself to man's environment and needs.</a:t>
            </a:r>
          </a:p>
          <a:p>
            <a:pPr marL="285750" indent="-285750">
              <a:buFont typeface="Arial,Sans-Serif"/>
              <a:buChar char="•"/>
            </a:pPr>
            <a:r>
              <a:rPr lang="en-US"/>
              <a:t>Use of modern technologies and materials.</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3D853C9F-38CA-4F07-8EA5-10F7E7345861}" type="slidenum">
              <a:rPr lang="nl-NL" smtClean="0"/>
              <a:t>4</a:t>
            </a:fld>
            <a:endParaRPr lang="nl-NL"/>
          </a:p>
        </p:txBody>
      </p:sp>
    </p:spTree>
    <p:extLst>
      <p:ext uri="{BB962C8B-B14F-4D97-AF65-F5344CB8AC3E}">
        <p14:creationId xmlns:p14="http://schemas.microsoft.com/office/powerpoint/2010/main" val="1313672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https://www.rijksmuseum.nl/nl/rijksstudio/stijlen/art-nouveau </a:t>
            </a:r>
          </a:p>
          <a:p>
            <a:r>
              <a:rPr lang="en-US"/>
              <a:t>In France, it was influenced by the architectural theorist and historian </a:t>
            </a:r>
            <a:r>
              <a:rPr lang="en-US">
                <a:hlinkClick r:id="rId3"/>
              </a:rPr>
              <a:t>Eugène Viollet-le-Duc</a:t>
            </a:r>
            <a:r>
              <a:rPr lang="en-US"/>
              <a:t>, a declared enemy of the historical </a:t>
            </a:r>
            <a:r>
              <a:rPr lang="en-US">
                <a:hlinkClick r:id="rId4"/>
              </a:rPr>
              <a:t>Beaux-Arts architectural style</a:t>
            </a:r>
            <a:r>
              <a:rPr lang="en-US"/>
              <a:t>, whose theories on rationalism were derived from his study of </a:t>
            </a:r>
            <a:r>
              <a:rPr lang="en-US">
                <a:hlinkClick r:id="rId5"/>
              </a:rPr>
              <a:t>medieval art</a:t>
            </a:r>
            <a:r>
              <a:rPr lang="en-US"/>
              <a:t>: </a:t>
            </a:r>
          </a:p>
          <a:p>
            <a:pPr marL="285750" indent="-285750">
              <a:buFont typeface="Arial,Sans-Serif"/>
              <a:buChar char="•"/>
            </a:pPr>
            <a:r>
              <a:rPr lang="en-US"/>
              <a:t>Function should define form.</a:t>
            </a:r>
            <a:r>
              <a:rPr lang="en-US">
                <a:hlinkClick r:id="rId6"/>
              </a:rPr>
              <a:t>[18]</a:t>
            </a:r>
            <a:endParaRPr lang="en-US"/>
          </a:p>
          <a:p>
            <a:pPr marL="285750" indent="-285750">
              <a:buFont typeface="Arial,Sans-Serif"/>
              <a:buChar char="•"/>
            </a:pPr>
            <a:r>
              <a:rPr lang="en-US"/>
              <a:t>Unity of the arts and the abolition of any distinction between major art (architecture) and minor arts (decorative arts).</a:t>
            </a:r>
            <a:r>
              <a:rPr lang="en-US">
                <a:hlinkClick r:id="rId7"/>
              </a:rPr>
              <a:t>[19]</a:t>
            </a:r>
            <a:endParaRPr lang="en-US"/>
          </a:p>
          <a:p>
            <a:pPr marL="285750" indent="-285750">
              <a:buFont typeface="Arial,Sans-Serif"/>
              <a:buChar char="•"/>
            </a:pPr>
            <a:r>
              <a:rPr lang="en-US"/>
              <a:t>Nature's logic is the model to be used for architecture.</a:t>
            </a:r>
            <a:r>
              <a:rPr lang="en-US">
                <a:hlinkClick r:id="rId8"/>
              </a:rPr>
              <a:t>[20]</a:t>
            </a:r>
            <a:endParaRPr lang="en-US"/>
          </a:p>
          <a:p>
            <a:pPr marL="285750" indent="-285750">
              <a:buFont typeface="Arial,Sans-Serif"/>
              <a:buChar char="•"/>
            </a:pPr>
            <a:r>
              <a:rPr lang="en-US"/>
              <a:t>Architecture should adapt itself to man's environment and needs.</a:t>
            </a:r>
          </a:p>
          <a:p>
            <a:pPr marL="285750" indent="-285750">
              <a:buFont typeface="Arial,Sans-Serif"/>
              <a:buChar char="•"/>
            </a:pPr>
            <a:r>
              <a:rPr lang="en-US"/>
              <a:t>Use of modern technologies and materials.</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3D853C9F-38CA-4F07-8EA5-10F7E7345861}" type="slidenum">
              <a:rPr lang="nl-NL" smtClean="0"/>
              <a:t>5</a:t>
            </a:fld>
            <a:endParaRPr lang="nl-NL"/>
          </a:p>
        </p:txBody>
      </p:sp>
    </p:spTree>
    <p:extLst>
      <p:ext uri="{BB962C8B-B14F-4D97-AF65-F5344CB8AC3E}">
        <p14:creationId xmlns:p14="http://schemas.microsoft.com/office/powerpoint/2010/main" val="1551421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https://www.rijksmuseum.nl/nl/rijksstudio/stijlen/art-nouveau </a:t>
            </a:r>
          </a:p>
          <a:p>
            <a:r>
              <a:rPr lang="en-US"/>
              <a:t>In France, it was influenced by the architectural theorist and historian </a:t>
            </a:r>
            <a:r>
              <a:rPr lang="en-US">
                <a:hlinkClick r:id="rId3"/>
              </a:rPr>
              <a:t>Eugène Viollet-le-Duc</a:t>
            </a:r>
            <a:r>
              <a:rPr lang="en-US"/>
              <a:t>, a declared enemy of the historical </a:t>
            </a:r>
            <a:r>
              <a:rPr lang="en-US">
                <a:hlinkClick r:id="rId4"/>
              </a:rPr>
              <a:t>Beaux-Arts architectural style</a:t>
            </a:r>
            <a:r>
              <a:rPr lang="en-US"/>
              <a:t>, whose theories on rationalism were derived from his study of </a:t>
            </a:r>
            <a:r>
              <a:rPr lang="en-US">
                <a:hlinkClick r:id="rId5"/>
              </a:rPr>
              <a:t>medieval art</a:t>
            </a:r>
            <a:r>
              <a:rPr lang="en-US"/>
              <a:t>: </a:t>
            </a:r>
          </a:p>
          <a:p>
            <a:pPr marL="285750" indent="-285750">
              <a:buFont typeface="Arial,Sans-Serif"/>
              <a:buChar char="•"/>
            </a:pPr>
            <a:r>
              <a:rPr lang="en-US"/>
              <a:t>Function should define form.</a:t>
            </a:r>
            <a:r>
              <a:rPr lang="en-US">
                <a:hlinkClick r:id="rId6"/>
              </a:rPr>
              <a:t>[18]</a:t>
            </a:r>
            <a:endParaRPr lang="en-US"/>
          </a:p>
          <a:p>
            <a:pPr marL="285750" indent="-285750">
              <a:buFont typeface="Arial,Sans-Serif"/>
              <a:buChar char="•"/>
            </a:pPr>
            <a:r>
              <a:rPr lang="en-US"/>
              <a:t>Unity of the arts and the abolition of any distinction between major art (architecture) and minor arts (decorative arts).</a:t>
            </a:r>
            <a:r>
              <a:rPr lang="en-US">
                <a:hlinkClick r:id="rId7"/>
              </a:rPr>
              <a:t>[19]</a:t>
            </a:r>
            <a:endParaRPr lang="en-US"/>
          </a:p>
          <a:p>
            <a:pPr marL="285750" indent="-285750">
              <a:buFont typeface="Arial,Sans-Serif"/>
              <a:buChar char="•"/>
            </a:pPr>
            <a:r>
              <a:rPr lang="en-US"/>
              <a:t>Nature's logic is the model to be used for architecture.</a:t>
            </a:r>
            <a:r>
              <a:rPr lang="en-US">
                <a:hlinkClick r:id="rId8"/>
              </a:rPr>
              <a:t>[20]</a:t>
            </a:r>
            <a:endParaRPr lang="en-US"/>
          </a:p>
          <a:p>
            <a:pPr marL="285750" indent="-285750">
              <a:buFont typeface="Arial,Sans-Serif"/>
              <a:buChar char="•"/>
            </a:pPr>
            <a:r>
              <a:rPr lang="en-US"/>
              <a:t>Architecture should adapt itself to man's environment and needs.</a:t>
            </a:r>
          </a:p>
          <a:p>
            <a:pPr marL="285750" indent="-285750">
              <a:buFont typeface="Arial,Sans-Serif"/>
              <a:buChar char="•"/>
            </a:pPr>
            <a:r>
              <a:rPr lang="en-US"/>
              <a:t>Use of modern technologies and materials.</a:t>
            </a: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3D853C9F-38CA-4F07-8EA5-10F7E7345861}" type="slidenum">
              <a:rPr lang="nl-NL" smtClean="0"/>
              <a:t>6</a:t>
            </a:fld>
            <a:endParaRPr lang="nl-NL"/>
          </a:p>
        </p:txBody>
      </p:sp>
    </p:spTree>
    <p:extLst>
      <p:ext uri="{BB962C8B-B14F-4D97-AF65-F5344CB8AC3E}">
        <p14:creationId xmlns:p14="http://schemas.microsoft.com/office/powerpoint/2010/main" val="2204323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One major objective of Art Nouveau was to break down the traditional distinction between fine arts (especially painting and sculpture) and applied arts. It was most widely used in interior design, graphic arts, furniture, glass art, textiles, ceramics, </a:t>
            </a:r>
            <a:r>
              <a:rPr lang="en-US" err="1"/>
              <a:t>jewellery</a:t>
            </a:r>
            <a:r>
              <a:rPr lang="en-US"/>
              <a:t> and metal work.</a:t>
            </a:r>
          </a:p>
        </p:txBody>
      </p:sp>
      <p:sp>
        <p:nvSpPr>
          <p:cNvPr id="4" name="Slide Number Placeholder 3"/>
          <p:cNvSpPr>
            <a:spLocks noGrp="1"/>
          </p:cNvSpPr>
          <p:nvPr>
            <p:ph type="sldNum" sz="quarter" idx="5"/>
          </p:nvPr>
        </p:nvSpPr>
        <p:spPr/>
        <p:txBody>
          <a:bodyPr/>
          <a:lstStyle/>
          <a:p>
            <a:fld id="{3D853C9F-38CA-4F07-8EA5-10F7E7345861}" type="slidenum">
              <a:rPr lang="nl-NL" smtClean="0"/>
              <a:t>7</a:t>
            </a:fld>
            <a:endParaRPr lang="nl-NL"/>
          </a:p>
        </p:txBody>
      </p:sp>
    </p:spTree>
    <p:extLst>
      <p:ext uri="{BB962C8B-B14F-4D97-AF65-F5344CB8AC3E}">
        <p14:creationId xmlns:p14="http://schemas.microsoft.com/office/powerpoint/2010/main" val="37361177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Art Nouveau was one of the factors that led to </a:t>
            </a:r>
            <a:r>
              <a:rPr lang="en-US">
                <a:hlinkClick r:id="rId3"/>
              </a:rPr>
              <a:t>Art Deco</a:t>
            </a:r>
            <a:r>
              <a:rPr lang="en-US"/>
              <a:t>, a style created as a collective effort of multiple French designers to create a new modern style around 1910. This is because Art Nouveau broke the supremacy of 19th-century </a:t>
            </a:r>
            <a:r>
              <a:rPr lang="en-US">
                <a:hlinkClick r:id="rId4"/>
              </a:rPr>
              <a:t>revivalism</a:t>
            </a:r>
            <a:r>
              <a:rPr lang="en-US"/>
              <a:t> and </a:t>
            </a:r>
            <a:r>
              <a:rPr lang="en-US">
                <a:hlinkClick r:id="rId5"/>
              </a:rPr>
              <a:t>eclecticism</a:t>
            </a:r>
            <a:r>
              <a:rPr lang="en-US"/>
              <a:t>, opposing academic conventions. Through its various manifestations, it invented new ornamental systems, no longer dependent on historical formulae, through curvy plant forms in most of the world, geometric decoration in </a:t>
            </a:r>
            <a:r>
              <a:rPr lang="en-US">
                <a:hlinkClick r:id="rId6"/>
              </a:rPr>
              <a:t>Austria-Hungary</a:t>
            </a:r>
            <a:r>
              <a:rPr lang="en-US"/>
              <a:t> and the UK, and reinterpretations of national tradition in the countries of </a:t>
            </a:r>
            <a:r>
              <a:rPr lang="en-US">
                <a:hlinkClick r:id="rId7"/>
              </a:rPr>
              <a:t>Northern</a:t>
            </a:r>
            <a:r>
              <a:rPr lang="en-US"/>
              <a:t>, </a:t>
            </a:r>
            <a:r>
              <a:rPr lang="en-US">
                <a:hlinkClick r:id="rId8"/>
              </a:rPr>
              <a:t>Central</a:t>
            </a:r>
            <a:r>
              <a:rPr lang="en-US"/>
              <a:t> and </a:t>
            </a:r>
            <a:r>
              <a:rPr lang="en-US">
                <a:hlinkClick r:id="rId9"/>
              </a:rPr>
              <a:t>Eastern Europe</a:t>
            </a:r>
            <a:r>
              <a:rPr lang="en-US"/>
              <a:t>. The idea of creating a new style, with new ornaments and shapes, was a significant contribution that Art Nouveau brought to the invention of Art Deco. Another aspect taken from Art Nouveau is the emphasis put on domestic luxury. </a:t>
            </a:r>
          </a:p>
        </p:txBody>
      </p:sp>
      <p:sp>
        <p:nvSpPr>
          <p:cNvPr id="4" name="Slide Number Placeholder 3"/>
          <p:cNvSpPr>
            <a:spLocks noGrp="1"/>
          </p:cNvSpPr>
          <p:nvPr>
            <p:ph type="sldNum" sz="quarter" idx="5"/>
          </p:nvPr>
        </p:nvSpPr>
        <p:spPr/>
        <p:txBody>
          <a:bodyPr/>
          <a:lstStyle/>
          <a:p>
            <a:fld id="{3D853C9F-38CA-4F07-8EA5-10F7E7345861}" type="slidenum">
              <a:rPr lang="nl-NL" smtClean="0"/>
              <a:t>8</a:t>
            </a:fld>
            <a:endParaRPr lang="nl-NL"/>
          </a:p>
        </p:txBody>
      </p:sp>
    </p:spTree>
    <p:extLst>
      <p:ext uri="{BB962C8B-B14F-4D97-AF65-F5344CB8AC3E}">
        <p14:creationId xmlns:p14="http://schemas.microsoft.com/office/powerpoint/2010/main" val="2002267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EFE64C-AA7D-DA49-7CDB-BC9DDD4FF128}"/>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0D2DC72A-8D14-9248-842F-F0202E5CA0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DA28E807-43A8-8AE9-1D50-67A866026736}"/>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5" name="Tijdelijke aanduiding voor voettekst 4">
            <a:extLst>
              <a:ext uri="{FF2B5EF4-FFF2-40B4-BE49-F238E27FC236}">
                <a16:creationId xmlns:a16="http://schemas.microsoft.com/office/drawing/2014/main" id="{D77A7EEC-F59D-6F9D-6D11-F92DF6133F1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E975721-F126-70C9-4D15-AD7DEB62E8DD}"/>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2413084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9C0071F-D0F3-7670-70F3-B3E4FF4CD68D}"/>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925AEDFF-FADB-C716-0798-4829A3E4D6EC}"/>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A1CCF2E-BFC5-EBCC-1717-AADBED0A8BEE}"/>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5" name="Tijdelijke aanduiding voor voettekst 4">
            <a:extLst>
              <a:ext uri="{FF2B5EF4-FFF2-40B4-BE49-F238E27FC236}">
                <a16:creationId xmlns:a16="http://schemas.microsoft.com/office/drawing/2014/main" id="{2CD5D828-0A0D-EF41-699E-878AB03857C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6D2E951-0B90-7666-14F2-578218F30CA6}"/>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3792023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D9626D3-F328-9A22-6301-8903022536C8}"/>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1D5A3318-C822-29AA-2829-E938837749C3}"/>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CA818DA-88D2-E3F1-8DC9-DFB62EBFEDEA}"/>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5" name="Tijdelijke aanduiding voor voettekst 4">
            <a:extLst>
              <a:ext uri="{FF2B5EF4-FFF2-40B4-BE49-F238E27FC236}">
                <a16:creationId xmlns:a16="http://schemas.microsoft.com/office/drawing/2014/main" id="{FB1F5017-4FC1-BCC1-319F-304E8E31B2CE}"/>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5843FAA-16B4-3DC9-F539-064D5022622B}"/>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22018212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14FF513-FB8D-38F5-1424-DA2784E3BB0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4159231-050E-E82E-7692-ADBDD7016E19}"/>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7C41811-C43C-FE0A-DC3C-E3B7A37BFA0D}"/>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5" name="Tijdelijke aanduiding voor voettekst 4">
            <a:extLst>
              <a:ext uri="{FF2B5EF4-FFF2-40B4-BE49-F238E27FC236}">
                <a16:creationId xmlns:a16="http://schemas.microsoft.com/office/drawing/2014/main" id="{24CE0015-E642-7180-A76D-C58B54A883D9}"/>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BAF11A3-FD50-1582-B53E-3A6958914FF0}"/>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19076948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989C0C-1B23-FE0B-1627-292EBFCF0751}"/>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E26BC214-B05F-885B-C122-5F8941D413E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004699FE-997F-9367-6BCD-905E8DABCD1A}"/>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5" name="Tijdelijke aanduiding voor voettekst 4">
            <a:extLst>
              <a:ext uri="{FF2B5EF4-FFF2-40B4-BE49-F238E27FC236}">
                <a16:creationId xmlns:a16="http://schemas.microsoft.com/office/drawing/2014/main" id="{6F9D6EDC-922B-0E9B-24D4-8AFEE6FA6385}"/>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6987195-32EA-9A5C-C78F-56BD501E1A49}"/>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2933724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B4BF95-81D0-4476-A897-FC3764EDA1D1}"/>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77757EAB-CD4F-33E0-FBAD-B391926964E8}"/>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942C0A6C-CB4D-DE36-BC4D-C0EB73D01C63}"/>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D5E1330F-EC87-28D6-B606-732E3CB8E7BC}"/>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6" name="Tijdelijke aanduiding voor voettekst 5">
            <a:extLst>
              <a:ext uri="{FF2B5EF4-FFF2-40B4-BE49-F238E27FC236}">
                <a16:creationId xmlns:a16="http://schemas.microsoft.com/office/drawing/2014/main" id="{64898FC4-3026-1FB6-466D-9BD604F3C9D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56623E8-C4FB-E07F-68AD-D183E483188E}"/>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3099106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6ABFCF-8D5F-9AD1-3148-A4D5556E4D86}"/>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AC1F8BE0-83E2-70D4-67E9-3B6DBACF274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12CAB2B0-1495-B197-7296-81D29B8421A5}"/>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DAB37DFE-F5C9-0AB4-49D4-BAC80062DB6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6AF3FB0-553C-2119-0EC8-EF5366FF3BA8}"/>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E08FF09F-852E-DF91-E878-FD9A912AE2D9}"/>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8" name="Tijdelijke aanduiding voor voettekst 7">
            <a:extLst>
              <a:ext uri="{FF2B5EF4-FFF2-40B4-BE49-F238E27FC236}">
                <a16:creationId xmlns:a16="http://schemas.microsoft.com/office/drawing/2014/main" id="{B16544D6-5AD4-4C9F-4E98-81BB3DCB805D}"/>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2809BB20-DB9E-006F-268B-6CE3C8B47F30}"/>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143074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D02175-52FB-69B9-6298-12FC22482838}"/>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908C2754-06A1-AFBC-4944-84B08884607A}"/>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4" name="Tijdelijke aanduiding voor voettekst 3">
            <a:extLst>
              <a:ext uri="{FF2B5EF4-FFF2-40B4-BE49-F238E27FC236}">
                <a16:creationId xmlns:a16="http://schemas.microsoft.com/office/drawing/2014/main" id="{A5BF8DDF-4A59-54CC-2FA2-A6FCD1752BEB}"/>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D08BF5D6-CAB2-124B-00F1-92A3F17D1531}"/>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2164611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E8E1C7C9-B170-6A2B-558E-88C0A728ABA1}"/>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3" name="Tijdelijke aanduiding voor voettekst 2">
            <a:extLst>
              <a:ext uri="{FF2B5EF4-FFF2-40B4-BE49-F238E27FC236}">
                <a16:creationId xmlns:a16="http://schemas.microsoft.com/office/drawing/2014/main" id="{55B1F6D9-BFE3-27C6-E1F9-BEACAAFBBD3F}"/>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52B3D521-7F6F-0654-95D1-F5920C96466A}"/>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17546101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D31765-BEA9-0788-6736-5EAAC6CABF1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BC510F43-6BBC-A9D3-3496-A051B5656F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23CCE82A-C07B-17CA-CA37-34C2D9F27D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7298848-4BBC-510E-7A99-5EE77F3944DC}"/>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6" name="Tijdelijke aanduiding voor voettekst 5">
            <a:extLst>
              <a:ext uri="{FF2B5EF4-FFF2-40B4-BE49-F238E27FC236}">
                <a16:creationId xmlns:a16="http://schemas.microsoft.com/office/drawing/2014/main" id="{F8CC7608-EC06-B670-5D57-761B38BD77D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49797B1F-A199-AADE-8001-A8A653B6D734}"/>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26543711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6865F7-B913-4AE0-9CD5-6943F877D90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F8FCFD91-3F22-29C0-B93B-31F283532E8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5E5DE74E-1988-4ECB-362D-8B9CB60963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E3A7ADC7-8D8E-CB0C-808D-3D2D2EA6CE7B}"/>
              </a:ext>
            </a:extLst>
          </p:cNvPr>
          <p:cNvSpPr>
            <a:spLocks noGrp="1"/>
          </p:cNvSpPr>
          <p:nvPr>
            <p:ph type="dt" sz="half" idx="10"/>
          </p:nvPr>
        </p:nvSpPr>
        <p:spPr/>
        <p:txBody>
          <a:bodyPr/>
          <a:lstStyle/>
          <a:p>
            <a:fld id="{CEFE2D1D-E812-4A58-90A5-71D09E7C4066}" type="datetimeFigureOut">
              <a:rPr lang="nl-NL" smtClean="0"/>
              <a:t>9-10-2024</a:t>
            </a:fld>
            <a:endParaRPr lang="nl-NL"/>
          </a:p>
        </p:txBody>
      </p:sp>
      <p:sp>
        <p:nvSpPr>
          <p:cNvPr id="6" name="Tijdelijke aanduiding voor voettekst 5">
            <a:extLst>
              <a:ext uri="{FF2B5EF4-FFF2-40B4-BE49-F238E27FC236}">
                <a16:creationId xmlns:a16="http://schemas.microsoft.com/office/drawing/2014/main" id="{F54C0EE4-B4F6-4445-A27C-F7EFDFC4603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A83F9D69-BC45-6F75-0850-AF06B1E5B324}"/>
              </a:ext>
            </a:extLst>
          </p:cNvPr>
          <p:cNvSpPr>
            <a:spLocks noGrp="1"/>
          </p:cNvSpPr>
          <p:nvPr>
            <p:ph type="sldNum" sz="quarter" idx="12"/>
          </p:nvPr>
        </p:nvSpPr>
        <p:spPr/>
        <p:txBody>
          <a:bodyPr/>
          <a:lstStyle/>
          <a:p>
            <a:fld id="{81E19EC2-BC90-4495-A5AC-466A8AD048FB}" type="slidenum">
              <a:rPr lang="nl-NL" smtClean="0"/>
              <a:t>‹nr.›</a:t>
            </a:fld>
            <a:endParaRPr lang="nl-NL"/>
          </a:p>
        </p:txBody>
      </p:sp>
    </p:spTree>
    <p:extLst>
      <p:ext uri="{BB962C8B-B14F-4D97-AF65-F5344CB8AC3E}">
        <p14:creationId xmlns:p14="http://schemas.microsoft.com/office/powerpoint/2010/main" val="1868467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AA20C88-066F-18DA-D4F9-0F0B9BDDC9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048E87F7-0A00-287A-A4A3-DA0F9E16C4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78F58685-F0F5-9A33-664B-22CC55E1F4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EFE2D1D-E812-4A58-90A5-71D09E7C4066}" type="datetimeFigureOut">
              <a:rPr lang="nl-NL" smtClean="0"/>
              <a:t>9-10-2024</a:t>
            </a:fld>
            <a:endParaRPr lang="nl-NL"/>
          </a:p>
        </p:txBody>
      </p:sp>
      <p:sp>
        <p:nvSpPr>
          <p:cNvPr id="5" name="Tijdelijke aanduiding voor voettekst 4">
            <a:extLst>
              <a:ext uri="{FF2B5EF4-FFF2-40B4-BE49-F238E27FC236}">
                <a16:creationId xmlns:a16="http://schemas.microsoft.com/office/drawing/2014/main" id="{57D1F0DF-0F14-CC48-E99E-96D9DC3584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7C287ACC-B23A-E74C-02D8-506EF5DFD8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1E19EC2-BC90-4495-A5AC-466A8AD048FB}" type="slidenum">
              <a:rPr lang="nl-NL" smtClean="0"/>
              <a:t>‹nr.›</a:t>
            </a:fld>
            <a:endParaRPr lang="nl-NL"/>
          </a:p>
        </p:txBody>
      </p:sp>
    </p:spTree>
    <p:extLst>
      <p:ext uri="{BB962C8B-B14F-4D97-AF65-F5344CB8AC3E}">
        <p14:creationId xmlns:p14="http://schemas.microsoft.com/office/powerpoint/2010/main" val="30918922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microsoft.com/office/2018/10/relationships/comments" Target="../comments/modernComment_100_D5B76583.xml"/><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flickr.com/photos/geertschneider/1544116423/" TargetMode="Externa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flickr.com/photos/geertschneider/1544116423/"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flickr.com/photos/geertschneider/1544116423/"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www.flickr.com/photos/geertschneider/1544116423/"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jpeg"/><Relationship Id="rId7" Type="http://schemas.openxmlformats.org/officeDocument/2006/relationships/image" Target="../media/image8.jpeg"/><Relationship Id="rId12"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www.flickr.com/photos/dalbera/34256497721" TargetMode="External"/><Relationship Id="rId11" Type="http://schemas.openxmlformats.org/officeDocument/2006/relationships/image" Target="../media/image12.jpeg"/><Relationship Id="rId5" Type="http://schemas.openxmlformats.org/officeDocument/2006/relationships/image" Target="../media/image7.jpeg"/><Relationship Id="rId10" Type="http://schemas.openxmlformats.org/officeDocument/2006/relationships/image" Target="../media/image11.jpeg"/><Relationship Id="rId4" Type="http://schemas.openxmlformats.org/officeDocument/2006/relationships/image" Target="../media/image6.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fillRect t="-11000" b="-11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4B5B716-39F6-7ABB-4D05-4366235DF74A}"/>
              </a:ext>
            </a:extLst>
          </p:cNvPr>
          <p:cNvSpPr/>
          <p:nvPr/>
        </p:nvSpPr>
        <p:spPr>
          <a:xfrm>
            <a:off x="0" y="2025041"/>
            <a:ext cx="12191999" cy="2432136"/>
          </a:xfrm>
          <a:prstGeom prst="rect">
            <a:avLst/>
          </a:prstGeom>
          <a:solidFill>
            <a:schemeClr val="accent1">
              <a:alpha val="4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9573029-F86D-3BA9-48F9-0D36C7815146}"/>
              </a:ext>
            </a:extLst>
          </p:cNvPr>
          <p:cNvSpPr>
            <a:spLocks noGrp="1"/>
          </p:cNvSpPr>
          <p:nvPr>
            <p:ph type="ctrTitle"/>
          </p:nvPr>
        </p:nvSpPr>
        <p:spPr>
          <a:xfrm>
            <a:off x="1528261" y="1386026"/>
            <a:ext cx="9146337" cy="2041584"/>
          </a:xfrm>
        </p:spPr>
        <p:txBody>
          <a:bodyPr>
            <a:normAutofit/>
          </a:bodyPr>
          <a:lstStyle/>
          <a:p>
            <a:r>
              <a:rPr lang="nl-NL" sz="8000" b="1">
                <a:solidFill>
                  <a:schemeClr val="bg1"/>
                </a:solidFill>
                <a:latin typeface="Aptos Display"/>
              </a:rPr>
              <a:t>Art Nouveau</a:t>
            </a:r>
            <a:endParaRPr lang="en-US" sz="8000" b="1">
              <a:solidFill>
                <a:schemeClr val="bg1"/>
              </a:solidFill>
              <a:latin typeface="Aptos Display"/>
            </a:endParaRPr>
          </a:p>
        </p:txBody>
      </p:sp>
      <p:sp>
        <p:nvSpPr>
          <p:cNvPr id="3" name="Ondertitel 2">
            <a:extLst>
              <a:ext uri="{FF2B5EF4-FFF2-40B4-BE49-F238E27FC236}">
                <a16:creationId xmlns:a16="http://schemas.microsoft.com/office/drawing/2014/main" id="{C1084409-363C-948B-20B3-B632030C6705}"/>
              </a:ext>
            </a:extLst>
          </p:cNvPr>
          <p:cNvSpPr>
            <a:spLocks noGrp="1"/>
          </p:cNvSpPr>
          <p:nvPr>
            <p:ph type="subTitle" idx="1"/>
          </p:nvPr>
        </p:nvSpPr>
        <p:spPr/>
        <p:txBody>
          <a:bodyPr vert="horz" lIns="91440" tIns="45720" rIns="91440" bIns="45720" rtlCol="0" anchor="t">
            <a:normAutofit/>
          </a:bodyPr>
          <a:lstStyle/>
          <a:p>
            <a:r>
              <a:rPr lang="nl-NL" sz="2800" i="1">
                <a:solidFill>
                  <a:schemeClr val="bg1"/>
                </a:solidFill>
              </a:rPr>
              <a:t>Door Eline, Maarten, Sander, </a:t>
            </a:r>
            <a:r>
              <a:rPr lang="nl-NL" sz="2800" i="1" err="1">
                <a:solidFill>
                  <a:schemeClr val="bg1"/>
                </a:solidFill>
              </a:rPr>
              <a:t>Mehri</a:t>
            </a:r>
            <a:r>
              <a:rPr lang="nl-NL" sz="2800" i="1">
                <a:solidFill>
                  <a:schemeClr val="bg1"/>
                </a:solidFill>
              </a:rPr>
              <a:t> en Jochem</a:t>
            </a:r>
          </a:p>
        </p:txBody>
      </p:sp>
      <p:pic>
        <p:nvPicPr>
          <p:cNvPr id="1026" name="Picture 2">
            <a:extLst>
              <a:ext uri="{FF2B5EF4-FFF2-40B4-BE49-F238E27FC236}">
                <a16:creationId xmlns:a16="http://schemas.microsoft.com/office/drawing/2014/main" id="{F9E1B750-DA35-B413-080B-AD5F61D84863}"/>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flipH="1" flipV="1">
            <a:off x="12560968" y="5811190"/>
            <a:ext cx="935452" cy="1046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55660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6950BFC3-D8DA-4A85-94F7-54DA5524770B}">
      <p188:commentRel xmlns:p188="http://schemas.microsoft.com/office/powerpoint/2018/8/main" r:id="rId2"/>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D4979-78F6-0649-A6F1-43AD42638F5B}"/>
              </a:ext>
            </a:extLst>
          </p:cNvPr>
          <p:cNvSpPr>
            <a:spLocks noGrp="1"/>
          </p:cNvSpPr>
          <p:nvPr>
            <p:ph type="title"/>
          </p:nvPr>
        </p:nvSpPr>
        <p:spPr>
          <a:xfrm>
            <a:off x="2061645" y="3355"/>
            <a:ext cx="9589626" cy="1354499"/>
          </a:xfrm>
        </p:spPr>
        <p:txBody>
          <a:bodyPr>
            <a:normAutofit/>
          </a:bodyPr>
          <a:lstStyle/>
          <a:p>
            <a:r>
              <a:rPr lang="en-US" sz="2800" b="1">
                <a:solidFill>
                  <a:srgbClr val="000000"/>
                </a:solidFill>
                <a:latin typeface="Aptos Display"/>
                <a:cs typeface="Arial"/>
              </a:rPr>
              <a:t>Laat </a:t>
            </a:r>
            <a:r>
              <a:rPr lang="en-US" sz="2800" b="1" err="1">
                <a:solidFill>
                  <a:srgbClr val="000000"/>
                </a:solidFill>
                <a:latin typeface="Aptos Display"/>
                <a:cs typeface="Arial"/>
              </a:rPr>
              <a:t>ontwerpen</a:t>
            </a:r>
            <a:r>
              <a:rPr lang="en-US" sz="2800" b="1">
                <a:solidFill>
                  <a:srgbClr val="000000"/>
                </a:solidFill>
                <a:latin typeface="Aptos Display"/>
                <a:cs typeface="Arial"/>
              </a:rPr>
              <a:t> van nu </a:t>
            </a:r>
            <a:r>
              <a:rPr lang="en-US" sz="2800" b="1" err="1">
                <a:solidFill>
                  <a:srgbClr val="000000"/>
                </a:solidFill>
                <a:latin typeface="Aptos Display"/>
                <a:cs typeface="Arial"/>
              </a:rPr>
              <a:t>zien</a:t>
            </a:r>
            <a:r>
              <a:rPr lang="en-US" sz="2800" b="1">
                <a:solidFill>
                  <a:srgbClr val="000000"/>
                </a:solidFill>
                <a:latin typeface="Aptos Display"/>
                <a:cs typeface="Arial"/>
              </a:rPr>
              <a:t> die </a:t>
            </a:r>
            <a:r>
              <a:rPr lang="en-US" sz="2800" b="1" err="1">
                <a:solidFill>
                  <a:srgbClr val="000000"/>
                </a:solidFill>
                <a:latin typeface="Aptos Display"/>
                <a:cs typeface="Arial"/>
              </a:rPr>
              <a:t>geïnspireerd</a:t>
            </a:r>
            <a:r>
              <a:rPr lang="en-US" sz="2800" b="1">
                <a:solidFill>
                  <a:srgbClr val="000000"/>
                </a:solidFill>
                <a:latin typeface="Aptos Display"/>
                <a:cs typeface="Arial"/>
              </a:rPr>
              <a:t> op de </a:t>
            </a:r>
            <a:r>
              <a:rPr lang="en-US" sz="2800" b="1" err="1">
                <a:solidFill>
                  <a:srgbClr val="000000"/>
                </a:solidFill>
                <a:latin typeface="Aptos Display"/>
                <a:cs typeface="Arial"/>
              </a:rPr>
              <a:t>stijlperiode</a:t>
            </a:r>
            <a:endParaRPr lang="en-US" b="1"/>
          </a:p>
        </p:txBody>
      </p:sp>
      <p:pic>
        <p:nvPicPr>
          <p:cNvPr id="5" name="Picture 4" descr="Mucha and his Muse (Pioneers of a little movement called Art Nouveau)">
            <a:extLst>
              <a:ext uri="{FF2B5EF4-FFF2-40B4-BE49-F238E27FC236}">
                <a16:creationId xmlns:a16="http://schemas.microsoft.com/office/drawing/2014/main" id="{B65463F2-7CD5-8D8A-6692-63718D6BEBDE}"/>
              </a:ext>
            </a:extLst>
          </p:cNvPr>
          <p:cNvPicPr>
            <a:picLocks noChangeAspect="1"/>
          </p:cNvPicPr>
          <p:nvPr/>
        </p:nvPicPr>
        <p:blipFill>
          <a:blip r:embed="rId2"/>
          <a:srcRect l="36679" t="-625" r="39897" b="625"/>
          <a:stretch/>
        </p:blipFill>
        <p:spPr>
          <a:xfrm>
            <a:off x="-87755" y="-158377"/>
            <a:ext cx="204248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extBox 10">
            <a:extLst>
              <a:ext uri="{FF2B5EF4-FFF2-40B4-BE49-F238E27FC236}">
                <a16:creationId xmlns:a16="http://schemas.microsoft.com/office/drawing/2014/main" id="{8F8E5A33-2FFB-64DB-7D9F-48CEE95418C6}"/>
              </a:ext>
            </a:extLst>
          </p:cNvPr>
          <p:cNvSpPr txBox="1"/>
          <p:nvPr/>
        </p:nvSpPr>
        <p:spPr>
          <a:xfrm>
            <a:off x="2257556" y="6373060"/>
            <a:ext cx="43366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solidFill>
                  <a:srgbClr val="222222"/>
                </a:solidFill>
                <a:ea typeface="+mn-lt"/>
                <a:cs typeface="+mn-lt"/>
              </a:rPr>
              <a:t>Alexander McQueen</a:t>
            </a:r>
            <a:endParaRPr lang="en-US"/>
          </a:p>
        </p:txBody>
      </p:sp>
      <p:sp>
        <p:nvSpPr>
          <p:cNvPr id="15" name="TextBox 14">
            <a:extLst>
              <a:ext uri="{FF2B5EF4-FFF2-40B4-BE49-F238E27FC236}">
                <a16:creationId xmlns:a16="http://schemas.microsoft.com/office/drawing/2014/main" id="{54CB9D81-FB25-D3EF-460C-2C8B635AEEC0}"/>
              </a:ext>
            </a:extLst>
          </p:cNvPr>
          <p:cNvSpPr txBox="1"/>
          <p:nvPr/>
        </p:nvSpPr>
        <p:spPr>
          <a:xfrm>
            <a:off x="7665297" y="6373060"/>
            <a:ext cx="43366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solidFill>
                  <a:srgbClr val="222222"/>
                </a:solidFill>
                <a:ea typeface="+mn-lt"/>
                <a:cs typeface="+mn-lt"/>
              </a:rPr>
              <a:t>Valentino</a:t>
            </a:r>
            <a:endParaRPr lang="en-US" sz="1100">
              <a:solidFill>
                <a:srgbClr val="222222"/>
              </a:solidFill>
            </a:endParaRPr>
          </a:p>
        </p:txBody>
      </p:sp>
      <p:pic>
        <p:nvPicPr>
          <p:cNvPr id="16" name="Picture 15" descr="Alexander McQueen SS24: 4 Very Literal Feminist Details You Might Have  Missed | Glamour UK">
            <a:extLst>
              <a:ext uri="{FF2B5EF4-FFF2-40B4-BE49-F238E27FC236}">
                <a16:creationId xmlns:a16="http://schemas.microsoft.com/office/drawing/2014/main" id="{0865AA02-0755-0347-1237-5F4AF6BF3184}"/>
              </a:ext>
            </a:extLst>
          </p:cNvPr>
          <p:cNvPicPr>
            <a:picLocks noChangeAspect="1"/>
          </p:cNvPicPr>
          <p:nvPr/>
        </p:nvPicPr>
        <p:blipFill>
          <a:blip r:embed="rId3"/>
          <a:stretch>
            <a:fillRect/>
          </a:stretch>
        </p:blipFill>
        <p:spPr>
          <a:xfrm>
            <a:off x="2254046" y="1369142"/>
            <a:ext cx="4955457" cy="4894006"/>
          </a:xfrm>
          <a:prstGeom prst="rect">
            <a:avLst/>
          </a:prstGeom>
        </p:spPr>
      </p:pic>
      <p:pic>
        <p:nvPicPr>
          <p:cNvPr id="17" name="Picture 16" descr="Valentino Spring 2016 Couture Collection | Vogue">
            <a:extLst>
              <a:ext uri="{FF2B5EF4-FFF2-40B4-BE49-F238E27FC236}">
                <a16:creationId xmlns:a16="http://schemas.microsoft.com/office/drawing/2014/main" id="{57CD9C8B-295E-C760-FDCD-A77BB57C641C}"/>
              </a:ext>
            </a:extLst>
          </p:cNvPr>
          <p:cNvPicPr>
            <a:picLocks noChangeAspect="1"/>
          </p:cNvPicPr>
          <p:nvPr/>
        </p:nvPicPr>
        <p:blipFill>
          <a:blip r:embed="rId4"/>
          <a:stretch>
            <a:fillRect/>
          </a:stretch>
        </p:blipFill>
        <p:spPr>
          <a:xfrm>
            <a:off x="7661787" y="1371600"/>
            <a:ext cx="3271683" cy="4913670"/>
          </a:xfrm>
          <a:prstGeom prst="rect">
            <a:avLst/>
          </a:prstGeom>
        </p:spPr>
      </p:pic>
      <p:sp>
        <p:nvSpPr>
          <p:cNvPr id="4" name="Tijdelijke aanduiding voor inhoud 3">
            <a:extLst>
              <a:ext uri="{FF2B5EF4-FFF2-40B4-BE49-F238E27FC236}">
                <a16:creationId xmlns:a16="http://schemas.microsoft.com/office/drawing/2014/main" id="{10A544EE-5705-CF2E-E938-676003C6F07F}"/>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773142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D4979-78F6-0649-A6F1-43AD42638F5B}"/>
              </a:ext>
            </a:extLst>
          </p:cNvPr>
          <p:cNvSpPr>
            <a:spLocks noGrp="1"/>
          </p:cNvSpPr>
          <p:nvPr>
            <p:ph type="title"/>
          </p:nvPr>
        </p:nvSpPr>
        <p:spPr>
          <a:xfrm>
            <a:off x="2063135" y="-5644"/>
            <a:ext cx="9589626" cy="1354499"/>
          </a:xfrm>
        </p:spPr>
        <p:txBody>
          <a:bodyPr>
            <a:normAutofit/>
          </a:bodyPr>
          <a:lstStyle/>
          <a:p>
            <a:r>
              <a:rPr lang="en-US" sz="2800" b="1">
                <a:solidFill>
                  <a:srgbClr val="000000"/>
                </a:solidFill>
                <a:latin typeface="Aptos Display"/>
                <a:cs typeface="Arial"/>
              </a:rPr>
              <a:t>Laat </a:t>
            </a:r>
            <a:r>
              <a:rPr lang="en-US" sz="2800" b="1" err="1">
                <a:solidFill>
                  <a:srgbClr val="000000"/>
                </a:solidFill>
                <a:latin typeface="Aptos Display"/>
                <a:cs typeface="Arial"/>
              </a:rPr>
              <a:t>ontwerpen</a:t>
            </a:r>
            <a:r>
              <a:rPr lang="en-US" sz="2800" b="1">
                <a:solidFill>
                  <a:srgbClr val="000000"/>
                </a:solidFill>
                <a:latin typeface="Aptos Display"/>
                <a:cs typeface="Arial"/>
              </a:rPr>
              <a:t> van nu </a:t>
            </a:r>
            <a:r>
              <a:rPr lang="en-US" sz="2800" b="1" err="1">
                <a:solidFill>
                  <a:srgbClr val="000000"/>
                </a:solidFill>
                <a:latin typeface="Aptos Display"/>
                <a:cs typeface="Arial"/>
              </a:rPr>
              <a:t>zien</a:t>
            </a:r>
            <a:r>
              <a:rPr lang="en-US" sz="2800" b="1">
                <a:solidFill>
                  <a:srgbClr val="000000"/>
                </a:solidFill>
                <a:latin typeface="Aptos Display"/>
                <a:cs typeface="Arial"/>
              </a:rPr>
              <a:t> die </a:t>
            </a:r>
            <a:r>
              <a:rPr lang="en-US" sz="2800" b="1" err="1">
                <a:solidFill>
                  <a:srgbClr val="000000"/>
                </a:solidFill>
                <a:latin typeface="Aptos Display"/>
                <a:cs typeface="Arial"/>
              </a:rPr>
              <a:t>geïnspireerd</a:t>
            </a:r>
            <a:r>
              <a:rPr lang="en-US" sz="2800" b="1">
                <a:solidFill>
                  <a:srgbClr val="000000"/>
                </a:solidFill>
                <a:latin typeface="Aptos Display"/>
                <a:cs typeface="Arial"/>
              </a:rPr>
              <a:t> op de </a:t>
            </a:r>
            <a:r>
              <a:rPr lang="en-US" sz="2800" b="1" err="1">
                <a:solidFill>
                  <a:srgbClr val="000000"/>
                </a:solidFill>
                <a:latin typeface="Aptos Display"/>
                <a:cs typeface="Arial"/>
              </a:rPr>
              <a:t>stijlperiode</a:t>
            </a:r>
            <a:endParaRPr lang="en-US" b="1"/>
          </a:p>
        </p:txBody>
      </p:sp>
      <p:pic>
        <p:nvPicPr>
          <p:cNvPr id="5" name="Picture 4" descr="Mucha and his Muse (Pioneers of a little movement called Art Nouveau)">
            <a:extLst>
              <a:ext uri="{FF2B5EF4-FFF2-40B4-BE49-F238E27FC236}">
                <a16:creationId xmlns:a16="http://schemas.microsoft.com/office/drawing/2014/main" id="{B65463F2-7CD5-8D8A-6692-63718D6BEBDE}"/>
              </a:ext>
            </a:extLst>
          </p:cNvPr>
          <p:cNvPicPr>
            <a:picLocks noChangeAspect="1"/>
          </p:cNvPicPr>
          <p:nvPr/>
        </p:nvPicPr>
        <p:blipFill>
          <a:blip r:embed="rId2"/>
          <a:srcRect l="36679" t="-625" r="39897" b="625"/>
          <a:stretch/>
        </p:blipFill>
        <p:spPr>
          <a:xfrm>
            <a:off x="-87755" y="-158377"/>
            <a:ext cx="204248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Audrey Kawasaki | Widewalls">
            <a:extLst>
              <a:ext uri="{FF2B5EF4-FFF2-40B4-BE49-F238E27FC236}">
                <a16:creationId xmlns:a16="http://schemas.microsoft.com/office/drawing/2014/main" id="{064B69FB-8A09-A63E-42A6-503C80DDD6E9}"/>
              </a:ext>
            </a:extLst>
          </p:cNvPr>
          <p:cNvPicPr>
            <a:picLocks noChangeAspect="1"/>
          </p:cNvPicPr>
          <p:nvPr/>
        </p:nvPicPr>
        <p:blipFill>
          <a:blip r:embed="rId3"/>
          <a:stretch>
            <a:fillRect/>
          </a:stretch>
        </p:blipFill>
        <p:spPr>
          <a:xfrm>
            <a:off x="2597451" y="1192667"/>
            <a:ext cx="3774141" cy="2501153"/>
          </a:xfrm>
          <a:prstGeom prst="rect">
            <a:avLst/>
          </a:prstGeom>
        </p:spPr>
      </p:pic>
      <p:sp>
        <p:nvSpPr>
          <p:cNvPr id="11" name="TextBox 10">
            <a:extLst>
              <a:ext uri="{FF2B5EF4-FFF2-40B4-BE49-F238E27FC236}">
                <a16:creationId xmlns:a16="http://schemas.microsoft.com/office/drawing/2014/main" id="{8F8E5A33-2FFB-64DB-7D9F-48CEE95418C6}"/>
              </a:ext>
            </a:extLst>
          </p:cNvPr>
          <p:cNvSpPr txBox="1"/>
          <p:nvPr/>
        </p:nvSpPr>
        <p:spPr>
          <a:xfrm>
            <a:off x="6042975" y="3693770"/>
            <a:ext cx="43366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solidFill>
                  <a:srgbClr val="222222"/>
                </a:solidFill>
                <a:ea typeface="+mn-lt"/>
                <a:cs typeface="+mn-lt"/>
              </a:rPr>
              <a:t>Audrey Kawasaki</a:t>
            </a:r>
            <a:endParaRPr lang="en-US"/>
          </a:p>
        </p:txBody>
      </p:sp>
      <p:pic>
        <p:nvPicPr>
          <p:cNvPr id="12" name="Picture 11" descr="Audrey Kawasaki | Widewalls">
            <a:extLst>
              <a:ext uri="{FF2B5EF4-FFF2-40B4-BE49-F238E27FC236}">
                <a16:creationId xmlns:a16="http://schemas.microsoft.com/office/drawing/2014/main" id="{ECE3D4D6-C252-4FF5-3FEA-DFAEA64D94E6}"/>
              </a:ext>
            </a:extLst>
          </p:cNvPr>
          <p:cNvPicPr>
            <a:picLocks noChangeAspect="1"/>
          </p:cNvPicPr>
          <p:nvPr/>
        </p:nvPicPr>
        <p:blipFill>
          <a:blip r:embed="rId4"/>
          <a:stretch>
            <a:fillRect/>
          </a:stretch>
        </p:blipFill>
        <p:spPr>
          <a:xfrm>
            <a:off x="6857948" y="1193333"/>
            <a:ext cx="4341210" cy="2504512"/>
          </a:xfrm>
          <a:prstGeom prst="rect">
            <a:avLst/>
          </a:prstGeom>
        </p:spPr>
      </p:pic>
      <p:pic>
        <p:nvPicPr>
          <p:cNvPr id="13" name="Picture 12" descr="Qing Han, known more prominently as QinniArt, has just passed away after a  battle with cancer. In her honor, please consider donating to cancer  research today. Link to charity and her story">
            <a:extLst>
              <a:ext uri="{FF2B5EF4-FFF2-40B4-BE49-F238E27FC236}">
                <a16:creationId xmlns:a16="http://schemas.microsoft.com/office/drawing/2014/main" id="{AB510966-4F83-867B-477D-D7471728A607}"/>
              </a:ext>
            </a:extLst>
          </p:cNvPr>
          <p:cNvPicPr>
            <a:picLocks noChangeAspect="1"/>
          </p:cNvPicPr>
          <p:nvPr/>
        </p:nvPicPr>
        <p:blipFill>
          <a:blip r:embed="rId5"/>
          <a:srcRect r="-248" b="48793"/>
          <a:stretch/>
        </p:blipFill>
        <p:spPr>
          <a:xfrm>
            <a:off x="2598175" y="3955553"/>
            <a:ext cx="3763305" cy="2429153"/>
          </a:xfrm>
          <a:prstGeom prst="rect">
            <a:avLst/>
          </a:prstGeom>
        </p:spPr>
      </p:pic>
      <p:pic>
        <p:nvPicPr>
          <p:cNvPr id="14" name="Picture 13" descr="5 Things to Know About Artist Qinni + Top Artworks – Faithful Journeys">
            <a:extLst>
              <a:ext uri="{FF2B5EF4-FFF2-40B4-BE49-F238E27FC236}">
                <a16:creationId xmlns:a16="http://schemas.microsoft.com/office/drawing/2014/main" id="{BDDB7D6B-4A16-E772-6E01-CD8E1B45C9DB}"/>
              </a:ext>
            </a:extLst>
          </p:cNvPr>
          <p:cNvPicPr>
            <a:picLocks noChangeAspect="1"/>
          </p:cNvPicPr>
          <p:nvPr/>
        </p:nvPicPr>
        <p:blipFill>
          <a:blip r:embed="rId6"/>
          <a:stretch>
            <a:fillRect/>
          </a:stretch>
        </p:blipFill>
        <p:spPr>
          <a:xfrm>
            <a:off x="7465143" y="3950109"/>
            <a:ext cx="2681747" cy="2546555"/>
          </a:xfrm>
          <a:prstGeom prst="rect">
            <a:avLst/>
          </a:prstGeom>
        </p:spPr>
      </p:pic>
      <p:sp>
        <p:nvSpPr>
          <p:cNvPr id="15" name="TextBox 14">
            <a:extLst>
              <a:ext uri="{FF2B5EF4-FFF2-40B4-BE49-F238E27FC236}">
                <a16:creationId xmlns:a16="http://schemas.microsoft.com/office/drawing/2014/main" id="{54CB9D81-FB25-D3EF-460C-2C8B635AEEC0}"/>
              </a:ext>
            </a:extLst>
          </p:cNvPr>
          <p:cNvSpPr txBox="1"/>
          <p:nvPr/>
        </p:nvSpPr>
        <p:spPr>
          <a:xfrm>
            <a:off x="6374813" y="6508253"/>
            <a:ext cx="43366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solidFill>
                  <a:srgbClr val="222222"/>
                </a:solidFill>
                <a:ea typeface="+mn-lt"/>
                <a:cs typeface="+mn-lt"/>
              </a:rPr>
              <a:t>Qing Han</a:t>
            </a:r>
            <a:endParaRPr lang="en-US" sz="1100">
              <a:solidFill>
                <a:srgbClr val="222222"/>
              </a:solidFill>
            </a:endParaRPr>
          </a:p>
        </p:txBody>
      </p:sp>
      <p:sp>
        <p:nvSpPr>
          <p:cNvPr id="4" name="Tijdelijke aanduiding voor inhoud 3">
            <a:extLst>
              <a:ext uri="{FF2B5EF4-FFF2-40B4-BE49-F238E27FC236}">
                <a16:creationId xmlns:a16="http://schemas.microsoft.com/office/drawing/2014/main" id="{1101BC96-B1FF-A697-70B1-623B1B66C340}"/>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1580251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D4979-78F6-0649-A6F1-43AD42638F5B}"/>
              </a:ext>
            </a:extLst>
          </p:cNvPr>
          <p:cNvSpPr>
            <a:spLocks noGrp="1"/>
          </p:cNvSpPr>
          <p:nvPr>
            <p:ph type="title"/>
          </p:nvPr>
        </p:nvSpPr>
        <p:spPr>
          <a:xfrm>
            <a:off x="2063135" y="0"/>
            <a:ext cx="9589626" cy="1354499"/>
          </a:xfrm>
        </p:spPr>
        <p:txBody>
          <a:bodyPr>
            <a:normAutofit/>
          </a:bodyPr>
          <a:lstStyle/>
          <a:p>
            <a:r>
              <a:rPr lang="en-US" sz="2800" b="1">
                <a:solidFill>
                  <a:srgbClr val="000000"/>
                </a:solidFill>
                <a:latin typeface="Aptos Display"/>
                <a:cs typeface="Arial"/>
              </a:rPr>
              <a:t>Laat </a:t>
            </a:r>
            <a:r>
              <a:rPr lang="en-US" sz="2800" b="1" err="1">
                <a:solidFill>
                  <a:srgbClr val="000000"/>
                </a:solidFill>
                <a:latin typeface="Aptos Display"/>
                <a:cs typeface="Arial"/>
              </a:rPr>
              <a:t>ontwerpen</a:t>
            </a:r>
            <a:r>
              <a:rPr lang="en-US" sz="2800" b="1">
                <a:solidFill>
                  <a:srgbClr val="000000"/>
                </a:solidFill>
                <a:latin typeface="Aptos Display"/>
                <a:cs typeface="Arial"/>
              </a:rPr>
              <a:t> van nu </a:t>
            </a:r>
            <a:r>
              <a:rPr lang="en-US" sz="2800" b="1" err="1">
                <a:solidFill>
                  <a:srgbClr val="000000"/>
                </a:solidFill>
                <a:latin typeface="Aptos Display"/>
                <a:cs typeface="Arial"/>
              </a:rPr>
              <a:t>zien</a:t>
            </a:r>
            <a:r>
              <a:rPr lang="en-US" sz="2800" b="1">
                <a:solidFill>
                  <a:srgbClr val="000000"/>
                </a:solidFill>
                <a:latin typeface="Aptos Display"/>
                <a:cs typeface="Arial"/>
              </a:rPr>
              <a:t> die </a:t>
            </a:r>
            <a:r>
              <a:rPr lang="en-US" sz="2800" b="1" err="1">
                <a:solidFill>
                  <a:srgbClr val="000000"/>
                </a:solidFill>
                <a:latin typeface="Aptos Display"/>
                <a:cs typeface="Arial"/>
              </a:rPr>
              <a:t>geïnspireerd</a:t>
            </a:r>
            <a:r>
              <a:rPr lang="en-US" sz="2800" b="1">
                <a:solidFill>
                  <a:srgbClr val="000000"/>
                </a:solidFill>
                <a:latin typeface="Aptos Display"/>
                <a:cs typeface="Arial"/>
              </a:rPr>
              <a:t> op de </a:t>
            </a:r>
            <a:r>
              <a:rPr lang="en-US" sz="2800" b="1" err="1">
                <a:solidFill>
                  <a:srgbClr val="000000"/>
                </a:solidFill>
                <a:latin typeface="Aptos Display"/>
                <a:cs typeface="Arial"/>
              </a:rPr>
              <a:t>stijlperiode</a:t>
            </a:r>
            <a:endParaRPr lang="en-US" b="1"/>
          </a:p>
        </p:txBody>
      </p:sp>
      <p:pic>
        <p:nvPicPr>
          <p:cNvPr id="5" name="Picture 4" descr="Mucha and his Muse (Pioneers of a little movement called Art Nouveau)">
            <a:extLst>
              <a:ext uri="{FF2B5EF4-FFF2-40B4-BE49-F238E27FC236}">
                <a16:creationId xmlns:a16="http://schemas.microsoft.com/office/drawing/2014/main" id="{B65463F2-7CD5-8D8A-6692-63718D6BEBDE}"/>
              </a:ext>
            </a:extLst>
          </p:cNvPr>
          <p:cNvPicPr>
            <a:picLocks noChangeAspect="1"/>
          </p:cNvPicPr>
          <p:nvPr/>
        </p:nvPicPr>
        <p:blipFill>
          <a:blip r:embed="rId2"/>
          <a:srcRect l="36679" t="-625" r="39897" b="625"/>
          <a:stretch/>
        </p:blipFill>
        <p:spPr>
          <a:xfrm>
            <a:off x="-87755" y="-158377"/>
            <a:ext cx="204248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descr="A cartoon of a child with glasses&#10;&#10;Description automatically generated">
            <a:extLst>
              <a:ext uri="{FF2B5EF4-FFF2-40B4-BE49-F238E27FC236}">
                <a16:creationId xmlns:a16="http://schemas.microsoft.com/office/drawing/2014/main" id="{885211A3-DDE0-CD7F-8693-5B28CDAB1DEF}"/>
              </a:ext>
            </a:extLst>
          </p:cNvPr>
          <p:cNvPicPr>
            <a:picLocks noChangeAspect="1"/>
          </p:cNvPicPr>
          <p:nvPr/>
        </p:nvPicPr>
        <p:blipFill>
          <a:blip r:embed="rId3"/>
          <a:srcRect l="7251" r="2024" b="-181"/>
          <a:stretch/>
        </p:blipFill>
        <p:spPr>
          <a:xfrm>
            <a:off x="4018802" y="1506638"/>
            <a:ext cx="5186741" cy="5359092"/>
          </a:xfrm>
          <a:prstGeom prst="rect">
            <a:avLst/>
          </a:prstGeom>
        </p:spPr>
      </p:pic>
      <p:sp>
        <p:nvSpPr>
          <p:cNvPr id="6" name="Tijdelijke aanduiding voor inhoud 5">
            <a:extLst>
              <a:ext uri="{FF2B5EF4-FFF2-40B4-BE49-F238E27FC236}">
                <a16:creationId xmlns:a16="http://schemas.microsoft.com/office/drawing/2014/main" id="{E7958522-9C55-3827-AA64-95A956A72FDC}"/>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214022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D4979-78F6-0649-A6F1-43AD42638F5B}"/>
              </a:ext>
            </a:extLst>
          </p:cNvPr>
          <p:cNvSpPr>
            <a:spLocks noGrp="1"/>
          </p:cNvSpPr>
          <p:nvPr>
            <p:ph type="title"/>
          </p:nvPr>
        </p:nvSpPr>
        <p:spPr>
          <a:xfrm>
            <a:off x="2063135" y="0"/>
            <a:ext cx="9589626" cy="1354499"/>
          </a:xfrm>
        </p:spPr>
        <p:txBody>
          <a:bodyPr>
            <a:normAutofit/>
          </a:bodyPr>
          <a:lstStyle/>
          <a:p>
            <a:r>
              <a:rPr lang="en-US" sz="2800" b="1">
                <a:solidFill>
                  <a:srgbClr val="000000"/>
                </a:solidFill>
                <a:latin typeface="Aptos Display"/>
                <a:cs typeface="Arial"/>
              </a:rPr>
              <a:t>Laat </a:t>
            </a:r>
            <a:r>
              <a:rPr lang="en-US" sz="2800" b="1" err="1">
                <a:solidFill>
                  <a:srgbClr val="000000"/>
                </a:solidFill>
                <a:latin typeface="Aptos Display"/>
                <a:cs typeface="Arial"/>
              </a:rPr>
              <a:t>ontwerpen</a:t>
            </a:r>
            <a:r>
              <a:rPr lang="en-US" sz="2800" b="1">
                <a:solidFill>
                  <a:srgbClr val="000000"/>
                </a:solidFill>
                <a:latin typeface="Aptos Display"/>
                <a:cs typeface="Arial"/>
              </a:rPr>
              <a:t> van nu </a:t>
            </a:r>
            <a:r>
              <a:rPr lang="en-US" sz="2800" b="1" err="1">
                <a:solidFill>
                  <a:srgbClr val="000000"/>
                </a:solidFill>
                <a:latin typeface="Aptos Display"/>
                <a:cs typeface="Arial"/>
              </a:rPr>
              <a:t>zien</a:t>
            </a:r>
            <a:r>
              <a:rPr lang="en-US" sz="2800" b="1">
                <a:solidFill>
                  <a:srgbClr val="000000"/>
                </a:solidFill>
                <a:latin typeface="Aptos Display"/>
                <a:cs typeface="Arial"/>
              </a:rPr>
              <a:t> die </a:t>
            </a:r>
            <a:r>
              <a:rPr lang="en-US" sz="2800" b="1" err="1">
                <a:solidFill>
                  <a:srgbClr val="000000"/>
                </a:solidFill>
                <a:latin typeface="Aptos Display"/>
                <a:cs typeface="Arial"/>
              </a:rPr>
              <a:t>geïnspireerd</a:t>
            </a:r>
            <a:r>
              <a:rPr lang="en-US" sz="2800" b="1">
                <a:solidFill>
                  <a:srgbClr val="000000"/>
                </a:solidFill>
                <a:latin typeface="Aptos Display"/>
                <a:cs typeface="Arial"/>
              </a:rPr>
              <a:t> op de </a:t>
            </a:r>
            <a:r>
              <a:rPr lang="en-US" sz="2800" b="1" err="1">
                <a:solidFill>
                  <a:srgbClr val="000000"/>
                </a:solidFill>
                <a:latin typeface="Aptos Display"/>
                <a:cs typeface="Arial"/>
              </a:rPr>
              <a:t>stijlperiode</a:t>
            </a:r>
            <a:endParaRPr lang="en-US" b="1"/>
          </a:p>
        </p:txBody>
      </p:sp>
      <p:pic>
        <p:nvPicPr>
          <p:cNvPr id="5" name="Picture 4" descr="Mucha and his Muse (Pioneers of a little movement called Art Nouveau)">
            <a:extLst>
              <a:ext uri="{FF2B5EF4-FFF2-40B4-BE49-F238E27FC236}">
                <a16:creationId xmlns:a16="http://schemas.microsoft.com/office/drawing/2014/main" id="{B65463F2-7CD5-8D8A-6692-63718D6BEBDE}"/>
              </a:ext>
            </a:extLst>
          </p:cNvPr>
          <p:cNvPicPr>
            <a:picLocks noChangeAspect="1"/>
          </p:cNvPicPr>
          <p:nvPr/>
        </p:nvPicPr>
        <p:blipFill>
          <a:blip r:embed="rId2"/>
          <a:srcRect l="36679" t="-625" r="39897" b="625"/>
          <a:stretch/>
        </p:blipFill>
        <p:spPr>
          <a:xfrm>
            <a:off x="-87755" y="-158377"/>
            <a:ext cx="204248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a:extLst>
              <a:ext uri="{FF2B5EF4-FFF2-40B4-BE49-F238E27FC236}">
                <a16:creationId xmlns:a16="http://schemas.microsoft.com/office/drawing/2014/main" id="{54CB9D81-FB25-D3EF-460C-2C8B635AEEC0}"/>
              </a:ext>
            </a:extLst>
          </p:cNvPr>
          <p:cNvSpPr txBox="1"/>
          <p:nvPr/>
        </p:nvSpPr>
        <p:spPr>
          <a:xfrm>
            <a:off x="6490560" y="6382861"/>
            <a:ext cx="1182574"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solidFill>
                  <a:srgbClr val="222222"/>
                </a:solidFill>
                <a:ea typeface="+mn-lt"/>
                <a:cs typeface="+mn-lt"/>
              </a:rPr>
              <a:t>Mehri </a:t>
            </a:r>
            <a:r>
              <a:rPr lang="en-US" sz="1100" err="1">
                <a:solidFill>
                  <a:srgbClr val="222222"/>
                </a:solidFill>
                <a:ea typeface="+mn-lt"/>
                <a:cs typeface="+mn-lt"/>
              </a:rPr>
              <a:t>Çörtük</a:t>
            </a:r>
            <a:endParaRPr lang="en-US" sz="1100" err="1">
              <a:solidFill>
                <a:srgbClr val="222222"/>
              </a:solidFill>
            </a:endParaRPr>
          </a:p>
        </p:txBody>
      </p:sp>
      <p:pic>
        <p:nvPicPr>
          <p:cNvPr id="3" name="Picture 2" descr="A cartoon of a person with long hair and flowers in her hair&#10;&#10;Description automatically generated">
            <a:extLst>
              <a:ext uri="{FF2B5EF4-FFF2-40B4-BE49-F238E27FC236}">
                <a16:creationId xmlns:a16="http://schemas.microsoft.com/office/drawing/2014/main" id="{D67294EF-B50C-0883-6B47-FC3959E63094}"/>
              </a:ext>
            </a:extLst>
          </p:cNvPr>
          <p:cNvPicPr>
            <a:picLocks noChangeAspect="1"/>
          </p:cNvPicPr>
          <p:nvPr/>
        </p:nvPicPr>
        <p:blipFill>
          <a:blip r:embed="rId3"/>
          <a:stretch>
            <a:fillRect/>
          </a:stretch>
        </p:blipFill>
        <p:spPr>
          <a:xfrm>
            <a:off x="2951544" y="1092141"/>
            <a:ext cx="8034759" cy="5146353"/>
          </a:xfrm>
          <a:prstGeom prst="rect">
            <a:avLst/>
          </a:prstGeom>
        </p:spPr>
      </p:pic>
      <p:sp>
        <p:nvSpPr>
          <p:cNvPr id="6" name="Tijdelijke aanduiding voor inhoud 5">
            <a:extLst>
              <a:ext uri="{FF2B5EF4-FFF2-40B4-BE49-F238E27FC236}">
                <a16:creationId xmlns:a16="http://schemas.microsoft.com/office/drawing/2014/main" id="{33EA70B3-F312-4B31-CE78-52BED6914BC4}"/>
              </a:ext>
            </a:extLst>
          </p:cNvPr>
          <p:cNvSpPr>
            <a:spLocks noGrp="1"/>
          </p:cNvSpPr>
          <p:nvPr>
            <p:ph idx="1"/>
          </p:nvPr>
        </p:nvSpPr>
        <p:spPr/>
        <p:txBody>
          <a:bodyPr/>
          <a:lstStyle/>
          <a:p>
            <a:endParaRPr lang="nl-NL"/>
          </a:p>
        </p:txBody>
      </p:sp>
    </p:spTree>
    <p:extLst>
      <p:ext uri="{BB962C8B-B14F-4D97-AF65-F5344CB8AC3E}">
        <p14:creationId xmlns:p14="http://schemas.microsoft.com/office/powerpoint/2010/main" val="1969479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72AFF8-1D7C-31BF-357D-5FC21258C821}"/>
              </a:ext>
            </a:extLst>
          </p:cNvPr>
          <p:cNvSpPr>
            <a:spLocks noGrp="1"/>
          </p:cNvSpPr>
          <p:nvPr>
            <p:ph type="title"/>
          </p:nvPr>
        </p:nvSpPr>
        <p:spPr/>
        <p:txBody>
          <a:bodyPr/>
          <a:lstStyle/>
          <a:p>
            <a:endParaRPr lang="nl-NL"/>
          </a:p>
        </p:txBody>
      </p:sp>
      <p:sp>
        <p:nvSpPr>
          <p:cNvPr id="3" name="Tijdelijke aanduiding voor inhoud 2">
            <a:extLst>
              <a:ext uri="{FF2B5EF4-FFF2-40B4-BE49-F238E27FC236}">
                <a16:creationId xmlns:a16="http://schemas.microsoft.com/office/drawing/2014/main" id="{A6B36191-21E0-BF31-65DD-8963E463FC6F}"/>
              </a:ext>
            </a:extLst>
          </p:cNvPr>
          <p:cNvSpPr>
            <a:spLocks noGrp="1"/>
          </p:cNvSpPr>
          <p:nvPr>
            <p:ph idx="1"/>
          </p:nvPr>
        </p:nvSpPr>
        <p:spPr/>
        <p:txBody>
          <a:bodyPr/>
          <a:lstStyle/>
          <a:p>
            <a:endParaRPr lang="nl-NL"/>
          </a:p>
        </p:txBody>
      </p:sp>
      <p:pic>
        <p:nvPicPr>
          <p:cNvPr id="11" name="Afbeelding 10" descr="Afbeelding met kunst, verven, tekening, tekenfilm&#10;&#10;Automatisch gegenereerde beschrijving">
            <a:extLst>
              <a:ext uri="{FF2B5EF4-FFF2-40B4-BE49-F238E27FC236}">
                <a16:creationId xmlns:a16="http://schemas.microsoft.com/office/drawing/2014/main" id="{DB6EEE2E-1703-5E84-F600-CD518DE501EB}"/>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l="210" t="12628" r="-210" b="12908"/>
          <a:stretch/>
        </p:blipFill>
        <p:spPr>
          <a:xfrm>
            <a:off x="-503189" y="-158750"/>
            <a:ext cx="12979444" cy="7248762"/>
          </a:xfrm>
          <a:prstGeom prst="roundRect">
            <a:avLst>
              <a:gd name="adj" fmla="val 4528"/>
            </a:avLst>
          </a:prstGeom>
          <a:solidFill>
            <a:schemeClr val="tx1"/>
          </a:solidFill>
        </p:spPr>
      </p:pic>
      <p:sp>
        <p:nvSpPr>
          <p:cNvPr id="6" name="Tekstvak 5">
            <a:extLst>
              <a:ext uri="{FF2B5EF4-FFF2-40B4-BE49-F238E27FC236}">
                <a16:creationId xmlns:a16="http://schemas.microsoft.com/office/drawing/2014/main" id="{D3D6770E-261B-E663-3F52-E5B548868F9F}"/>
              </a:ext>
            </a:extLst>
          </p:cNvPr>
          <p:cNvSpPr txBox="1"/>
          <p:nvPr/>
        </p:nvSpPr>
        <p:spPr>
          <a:xfrm>
            <a:off x="2293494" y="2367171"/>
            <a:ext cx="7854286" cy="2123658"/>
          </a:xfrm>
          <a:prstGeom prst="rect">
            <a:avLst/>
          </a:prstGeom>
          <a:noFill/>
        </p:spPr>
        <p:txBody>
          <a:bodyPr wrap="square" rtlCol="0">
            <a:spAutoFit/>
          </a:bodyPr>
          <a:lstStyle/>
          <a:p>
            <a:r>
              <a:rPr lang="nl-NL" sz="4400">
                <a:solidFill>
                  <a:schemeClr val="bg1"/>
                </a:solidFill>
              </a:rPr>
              <a:t>Welke stijlperiode is het onderwerp en over welke tijd hebben we het?</a:t>
            </a:r>
          </a:p>
        </p:txBody>
      </p:sp>
    </p:spTree>
    <p:extLst>
      <p:ext uri="{BB962C8B-B14F-4D97-AF65-F5344CB8AC3E}">
        <p14:creationId xmlns:p14="http://schemas.microsoft.com/office/powerpoint/2010/main" val="2781365244"/>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Rechte verbindingslijn 66">
            <a:extLst>
              <a:ext uri="{FF2B5EF4-FFF2-40B4-BE49-F238E27FC236}">
                <a16:creationId xmlns:a16="http://schemas.microsoft.com/office/drawing/2014/main" id="{BEDFFE1B-BD4A-4EBA-1E8A-5348AA1B51D1}"/>
              </a:ext>
            </a:extLst>
          </p:cNvPr>
          <p:cNvCxnSpPr>
            <a:cxnSpLocks/>
          </p:cNvCxnSpPr>
          <p:nvPr/>
        </p:nvCxnSpPr>
        <p:spPr>
          <a:xfrm>
            <a:off x="4633415" y="3323230"/>
            <a:ext cx="7902054" cy="0"/>
          </a:xfrm>
          <a:prstGeom prst="line">
            <a:avLst/>
          </a:prstGeom>
        </p:spPr>
        <p:style>
          <a:lnRef idx="2">
            <a:schemeClr val="accent1"/>
          </a:lnRef>
          <a:fillRef idx="0">
            <a:schemeClr val="accent1"/>
          </a:fillRef>
          <a:effectRef idx="1">
            <a:schemeClr val="accent1"/>
          </a:effectRef>
          <a:fontRef idx="minor">
            <a:schemeClr val="tx1"/>
          </a:fontRef>
        </p:style>
      </p:cxnSp>
      <p:sp>
        <p:nvSpPr>
          <p:cNvPr id="15" name="Rechthoek 14">
            <a:extLst>
              <a:ext uri="{FF2B5EF4-FFF2-40B4-BE49-F238E27FC236}">
                <a16:creationId xmlns:a16="http://schemas.microsoft.com/office/drawing/2014/main" id="{274B7202-774D-1C23-C06A-878F88D231D2}"/>
              </a:ext>
            </a:extLst>
          </p:cNvPr>
          <p:cNvSpPr/>
          <p:nvPr/>
        </p:nvSpPr>
        <p:spPr>
          <a:xfrm>
            <a:off x="1985963" y="834734"/>
            <a:ext cx="10327003" cy="542925"/>
          </a:xfrm>
          <a:prstGeom prst="rect">
            <a:avLst/>
          </a:prstGeom>
          <a:solidFill>
            <a:srgbClr val="D4B1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xtBox 6">
            <a:extLst>
              <a:ext uri="{FF2B5EF4-FFF2-40B4-BE49-F238E27FC236}">
                <a16:creationId xmlns:a16="http://schemas.microsoft.com/office/drawing/2014/main" id="{538F5CDB-7729-02AA-B7E3-BA3E794C3708}"/>
              </a:ext>
            </a:extLst>
          </p:cNvPr>
          <p:cNvSpPr txBox="1"/>
          <p:nvPr/>
        </p:nvSpPr>
        <p:spPr>
          <a:xfrm>
            <a:off x="-87313" y="7016750"/>
            <a:ext cx="2035176" cy="317500"/>
          </a:xfrm>
          <a:prstGeom prst="rect">
            <a:avLst/>
          </a:prstGeom>
        </p:spPr>
        <p:txBody>
          <a:bodyPr>
            <a:normAutofit fontScale="47500" lnSpcReduction="20000"/>
          </a:bodyPr>
          <a:lstStyle/>
          <a:p>
            <a:r>
              <a:rPr lang="en-US"/>
              <a:t>ThePhoto by PhotoAuthor is licensed under CCYYSA.</a:t>
            </a:r>
          </a:p>
        </p:txBody>
      </p:sp>
      <p:sp>
        <p:nvSpPr>
          <p:cNvPr id="10" name="Tekstvak 9">
            <a:extLst>
              <a:ext uri="{FF2B5EF4-FFF2-40B4-BE49-F238E27FC236}">
                <a16:creationId xmlns:a16="http://schemas.microsoft.com/office/drawing/2014/main" id="{52074CD7-A5BC-51CB-41F7-0EE3F10DA1B4}"/>
              </a:ext>
            </a:extLst>
          </p:cNvPr>
          <p:cNvSpPr txBox="1"/>
          <p:nvPr/>
        </p:nvSpPr>
        <p:spPr>
          <a:xfrm>
            <a:off x="8821904" y="98213"/>
            <a:ext cx="2238375" cy="369332"/>
          </a:xfrm>
          <a:prstGeom prst="rect">
            <a:avLst/>
          </a:prstGeom>
          <a:noFill/>
        </p:spPr>
        <p:txBody>
          <a:bodyPr wrap="square" rtlCol="0">
            <a:spAutoFit/>
          </a:bodyPr>
          <a:lstStyle/>
          <a:p>
            <a:r>
              <a:rPr lang="nl-NL"/>
              <a:t>Eerste wereldoorlog </a:t>
            </a:r>
          </a:p>
        </p:txBody>
      </p:sp>
      <p:sp>
        <p:nvSpPr>
          <p:cNvPr id="16" name="Tekstvak 15">
            <a:extLst>
              <a:ext uri="{FF2B5EF4-FFF2-40B4-BE49-F238E27FC236}">
                <a16:creationId xmlns:a16="http://schemas.microsoft.com/office/drawing/2014/main" id="{41273873-345A-A4BC-2BE3-C3EA2CC19BFB}"/>
              </a:ext>
            </a:extLst>
          </p:cNvPr>
          <p:cNvSpPr txBox="1"/>
          <p:nvPr/>
        </p:nvSpPr>
        <p:spPr>
          <a:xfrm>
            <a:off x="1947863" y="921530"/>
            <a:ext cx="3088602" cy="369332"/>
          </a:xfrm>
          <a:prstGeom prst="rect">
            <a:avLst/>
          </a:prstGeom>
          <a:noFill/>
        </p:spPr>
        <p:txBody>
          <a:bodyPr wrap="none" rtlCol="0">
            <a:spAutoFit/>
          </a:bodyPr>
          <a:lstStyle/>
          <a:p>
            <a:r>
              <a:rPr lang="nl-NL"/>
              <a:t>Tijd van pruiken en revoluties </a:t>
            </a:r>
          </a:p>
        </p:txBody>
      </p:sp>
      <p:sp>
        <p:nvSpPr>
          <p:cNvPr id="17" name="Tekstvak 16">
            <a:extLst>
              <a:ext uri="{FF2B5EF4-FFF2-40B4-BE49-F238E27FC236}">
                <a16:creationId xmlns:a16="http://schemas.microsoft.com/office/drawing/2014/main" id="{D6781703-05B4-2383-3D0A-2097F42045B4}"/>
              </a:ext>
            </a:extLst>
          </p:cNvPr>
          <p:cNvSpPr txBox="1"/>
          <p:nvPr/>
        </p:nvSpPr>
        <p:spPr>
          <a:xfrm>
            <a:off x="5258845" y="917838"/>
            <a:ext cx="3925305" cy="369332"/>
          </a:xfrm>
          <a:prstGeom prst="rect">
            <a:avLst/>
          </a:prstGeom>
          <a:noFill/>
        </p:spPr>
        <p:txBody>
          <a:bodyPr wrap="none" rtlCol="0">
            <a:spAutoFit/>
          </a:bodyPr>
          <a:lstStyle/>
          <a:p>
            <a:r>
              <a:rPr lang="nl-NL" b="1"/>
              <a:t>Tijd van burgers en stoommachines </a:t>
            </a:r>
          </a:p>
        </p:txBody>
      </p:sp>
      <p:sp>
        <p:nvSpPr>
          <p:cNvPr id="18" name="Tekstvak 17">
            <a:extLst>
              <a:ext uri="{FF2B5EF4-FFF2-40B4-BE49-F238E27FC236}">
                <a16:creationId xmlns:a16="http://schemas.microsoft.com/office/drawing/2014/main" id="{210458BB-4943-033A-9DD9-E273995837F8}"/>
              </a:ext>
            </a:extLst>
          </p:cNvPr>
          <p:cNvSpPr txBox="1"/>
          <p:nvPr/>
        </p:nvSpPr>
        <p:spPr>
          <a:xfrm>
            <a:off x="9406531" y="921530"/>
            <a:ext cx="2906437" cy="369332"/>
          </a:xfrm>
          <a:prstGeom prst="rect">
            <a:avLst/>
          </a:prstGeom>
          <a:noFill/>
        </p:spPr>
        <p:txBody>
          <a:bodyPr wrap="none" rtlCol="0">
            <a:spAutoFit/>
          </a:bodyPr>
          <a:lstStyle/>
          <a:p>
            <a:r>
              <a:rPr lang="nl-NL"/>
              <a:t>Tijd van de Wereldoorlogen </a:t>
            </a:r>
          </a:p>
        </p:txBody>
      </p:sp>
      <p:cxnSp>
        <p:nvCxnSpPr>
          <p:cNvPr id="21" name="Rechte verbindingslijn 20">
            <a:extLst>
              <a:ext uri="{FF2B5EF4-FFF2-40B4-BE49-F238E27FC236}">
                <a16:creationId xmlns:a16="http://schemas.microsoft.com/office/drawing/2014/main" id="{A6D0EC70-38D8-7ABD-5B73-043BBD4B373B}"/>
              </a:ext>
            </a:extLst>
          </p:cNvPr>
          <p:cNvCxnSpPr>
            <a:cxnSpLocks/>
          </p:cNvCxnSpPr>
          <p:nvPr/>
        </p:nvCxnSpPr>
        <p:spPr>
          <a:xfrm>
            <a:off x="4895850" y="834734"/>
            <a:ext cx="0" cy="714375"/>
          </a:xfrm>
          <a:prstGeom prst="line">
            <a:avLst/>
          </a:prstGeom>
        </p:spPr>
        <p:style>
          <a:lnRef idx="2">
            <a:schemeClr val="accent1"/>
          </a:lnRef>
          <a:fillRef idx="0">
            <a:schemeClr val="accent1"/>
          </a:fillRef>
          <a:effectRef idx="1">
            <a:schemeClr val="accent1"/>
          </a:effectRef>
          <a:fontRef idx="minor">
            <a:schemeClr val="tx1"/>
          </a:fontRef>
        </p:style>
      </p:cxnSp>
      <p:sp>
        <p:nvSpPr>
          <p:cNvPr id="25" name="Tekstvak 24">
            <a:extLst>
              <a:ext uri="{FF2B5EF4-FFF2-40B4-BE49-F238E27FC236}">
                <a16:creationId xmlns:a16="http://schemas.microsoft.com/office/drawing/2014/main" id="{0989E424-CECE-53F2-7B9C-8BB84F4469AE}"/>
              </a:ext>
            </a:extLst>
          </p:cNvPr>
          <p:cNvSpPr txBox="1"/>
          <p:nvPr/>
        </p:nvSpPr>
        <p:spPr>
          <a:xfrm>
            <a:off x="4546536" y="1477671"/>
            <a:ext cx="698628" cy="369332"/>
          </a:xfrm>
          <a:prstGeom prst="rect">
            <a:avLst/>
          </a:prstGeom>
          <a:noFill/>
        </p:spPr>
        <p:txBody>
          <a:bodyPr wrap="square" rtlCol="0">
            <a:spAutoFit/>
          </a:bodyPr>
          <a:lstStyle/>
          <a:p>
            <a:r>
              <a:rPr lang="nl-NL"/>
              <a:t>1800</a:t>
            </a:r>
          </a:p>
        </p:txBody>
      </p:sp>
      <p:sp>
        <p:nvSpPr>
          <p:cNvPr id="26" name="Tekstvak 25">
            <a:extLst>
              <a:ext uri="{FF2B5EF4-FFF2-40B4-BE49-F238E27FC236}">
                <a16:creationId xmlns:a16="http://schemas.microsoft.com/office/drawing/2014/main" id="{7FB641ED-9C11-52A1-7411-25FBCF44D57E}"/>
              </a:ext>
            </a:extLst>
          </p:cNvPr>
          <p:cNvSpPr txBox="1"/>
          <p:nvPr/>
        </p:nvSpPr>
        <p:spPr>
          <a:xfrm>
            <a:off x="9123891" y="1477671"/>
            <a:ext cx="678391" cy="369332"/>
          </a:xfrm>
          <a:prstGeom prst="rect">
            <a:avLst/>
          </a:prstGeom>
          <a:noFill/>
        </p:spPr>
        <p:txBody>
          <a:bodyPr wrap="none" rtlCol="0">
            <a:spAutoFit/>
          </a:bodyPr>
          <a:lstStyle/>
          <a:p>
            <a:r>
              <a:rPr lang="nl-NL"/>
              <a:t>1900</a:t>
            </a:r>
          </a:p>
        </p:txBody>
      </p:sp>
      <p:cxnSp>
        <p:nvCxnSpPr>
          <p:cNvPr id="43" name="Rechte verbindingslijn 42">
            <a:extLst>
              <a:ext uri="{FF2B5EF4-FFF2-40B4-BE49-F238E27FC236}">
                <a16:creationId xmlns:a16="http://schemas.microsoft.com/office/drawing/2014/main" id="{9FDF357E-5F2B-EA8E-6CFF-7621FA872294}"/>
              </a:ext>
            </a:extLst>
          </p:cNvPr>
          <p:cNvCxnSpPr>
            <a:cxnSpLocks/>
          </p:cNvCxnSpPr>
          <p:nvPr/>
        </p:nvCxnSpPr>
        <p:spPr>
          <a:xfrm flipV="1">
            <a:off x="9811807"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Rechte verbindingslijn 43">
            <a:extLst>
              <a:ext uri="{FF2B5EF4-FFF2-40B4-BE49-F238E27FC236}">
                <a16:creationId xmlns:a16="http://schemas.microsoft.com/office/drawing/2014/main" id="{6EEF72F1-8037-781E-C30A-BA0B5A054AA8}"/>
              </a:ext>
            </a:extLst>
          </p:cNvPr>
          <p:cNvCxnSpPr>
            <a:cxnSpLocks/>
          </p:cNvCxnSpPr>
          <p:nvPr/>
        </p:nvCxnSpPr>
        <p:spPr>
          <a:xfrm flipV="1">
            <a:off x="10110787"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Rechte verbindingslijn 44">
            <a:extLst>
              <a:ext uri="{FF2B5EF4-FFF2-40B4-BE49-F238E27FC236}">
                <a16:creationId xmlns:a16="http://schemas.microsoft.com/office/drawing/2014/main" id="{C41E895C-064A-5DDB-8469-ABE05E06F9A8}"/>
              </a:ext>
            </a:extLst>
          </p:cNvPr>
          <p:cNvCxnSpPr>
            <a:cxnSpLocks/>
          </p:cNvCxnSpPr>
          <p:nvPr/>
        </p:nvCxnSpPr>
        <p:spPr>
          <a:xfrm flipH="1">
            <a:off x="9811807" y="463259"/>
            <a:ext cx="2989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9" name="Rechte verbindingslijn 58">
            <a:extLst>
              <a:ext uri="{FF2B5EF4-FFF2-40B4-BE49-F238E27FC236}">
                <a16:creationId xmlns:a16="http://schemas.microsoft.com/office/drawing/2014/main" id="{64538B01-F75E-2868-AA26-729D451EC956}"/>
              </a:ext>
            </a:extLst>
          </p:cNvPr>
          <p:cNvCxnSpPr>
            <a:cxnSpLocks/>
          </p:cNvCxnSpPr>
          <p:nvPr/>
        </p:nvCxnSpPr>
        <p:spPr>
          <a:xfrm>
            <a:off x="9463086" y="834733"/>
            <a:ext cx="0" cy="714375"/>
          </a:xfrm>
          <a:prstGeom prst="line">
            <a:avLst/>
          </a:prstGeom>
        </p:spPr>
        <p:style>
          <a:lnRef idx="2">
            <a:schemeClr val="accent1"/>
          </a:lnRef>
          <a:fillRef idx="0">
            <a:schemeClr val="accent1"/>
          </a:fillRef>
          <a:effectRef idx="1">
            <a:schemeClr val="accent1"/>
          </a:effectRef>
          <a:fontRef idx="minor">
            <a:schemeClr val="tx1"/>
          </a:fontRef>
        </p:style>
      </p:cxnSp>
      <p:sp>
        <p:nvSpPr>
          <p:cNvPr id="61" name="Tekstvak 60">
            <a:extLst>
              <a:ext uri="{FF2B5EF4-FFF2-40B4-BE49-F238E27FC236}">
                <a16:creationId xmlns:a16="http://schemas.microsoft.com/office/drawing/2014/main" id="{455DC70F-301A-BC78-2BE9-DAA6DDB02147}"/>
              </a:ext>
            </a:extLst>
          </p:cNvPr>
          <p:cNvSpPr txBox="1"/>
          <p:nvPr/>
        </p:nvSpPr>
        <p:spPr>
          <a:xfrm>
            <a:off x="4815839" y="2363533"/>
            <a:ext cx="4811316" cy="1015663"/>
          </a:xfrm>
          <a:prstGeom prst="rect">
            <a:avLst/>
          </a:prstGeom>
          <a:noFill/>
        </p:spPr>
        <p:txBody>
          <a:bodyPr wrap="square">
            <a:spAutoFit/>
          </a:bodyPr>
          <a:lstStyle/>
          <a:p>
            <a:r>
              <a:rPr lang="nl-NL" sz="6000"/>
              <a:t>1890 - 1914 </a:t>
            </a:r>
          </a:p>
        </p:txBody>
      </p:sp>
      <p:sp>
        <p:nvSpPr>
          <p:cNvPr id="62" name="Tekstvak 61">
            <a:extLst>
              <a:ext uri="{FF2B5EF4-FFF2-40B4-BE49-F238E27FC236}">
                <a16:creationId xmlns:a16="http://schemas.microsoft.com/office/drawing/2014/main" id="{6039D7F6-A72A-04CA-B510-258AB5386672}"/>
              </a:ext>
            </a:extLst>
          </p:cNvPr>
          <p:cNvSpPr txBox="1"/>
          <p:nvPr/>
        </p:nvSpPr>
        <p:spPr>
          <a:xfrm>
            <a:off x="4895850" y="3478805"/>
            <a:ext cx="4434852" cy="1200329"/>
          </a:xfrm>
          <a:prstGeom prst="rect">
            <a:avLst/>
          </a:prstGeom>
          <a:noFill/>
        </p:spPr>
        <p:txBody>
          <a:bodyPr wrap="square" rtlCol="0">
            <a:spAutoFit/>
          </a:bodyPr>
          <a:lstStyle/>
          <a:p>
            <a:r>
              <a:rPr lang="nl-NL"/>
              <a:t>Art Nouveau is een kunststroming die op verschillende plaatsen in Europa populair was. Het was voornamelijk als reactie op het vorm vervagende impressionisme.</a:t>
            </a:r>
          </a:p>
        </p:txBody>
      </p:sp>
      <p:pic>
        <p:nvPicPr>
          <p:cNvPr id="4" name="Afbeelding 3" descr="Afbeelding met kunst, verven, tekening, tekenfilm&#10;&#10;Automatisch gegenereerde beschrijving">
            <a:extLst>
              <a:ext uri="{FF2B5EF4-FFF2-40B4-BE49-F238E27FC236}">
                <a16:creationId xmlns:a16="http://schemas.microsoft.com/office/drawing/2014/main" id="{CC783E98-010E-DCEC-8DD1-AC473A2B214B}"/>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210" t="12628" r="-210" b="12908"/>
          <a:stretch/>
        </p:blipFill>
        <p:spPr>
          <a:xfrm>
            <a:off x="-13743900" y="-158750"/>
            <a:ext cx="12979444" cy="7248762"/>
          </a:xfrm>
          <a:prstGeom prst="roundRect">
            <a:avLst>
              <a:gd name="adj" fmla="val 4528"/>
            </a:avLst>
          </a:prstGeom>
          <a:solidFill>
            <a:schemeClr val="tx1"/>
          </a:solidFill>
        </p:spPr>
      </p:pic>
      <p:sp>
        <p:nvSpPr>
          <p:cNvPr id="2" name="Tekstvak 5">
            <a:extLst>
              <a:ext uri="{FF2B5EF4-FFF2-40B4-BE49-F238E27FC236}">
                <a16:creationId xmlns:a16="http://schemas.microsoft.com/office/drawing/2014/main" id="{365973A0-BD74-95A8-E418-800EE043CAD0}"/>
              </a:ext>
            </a:extLst>
          </p:cNvPr>
          <p:cNvSpPr txBox="1"/>
          <p:nvPr/>
        </p:nvSpPr>
        <p:spPr>
          <a:xfrm>
            <a:off x="2293494" y="-2953455"/>
            <a:ext cx="7854286" cy="2123658"/>
          </a:xfrm>
          <a:prstGeom prst="rect">
            <a:avLst/>
          </a:prstGeom>
          <a:noFill/>
        </p:spPr>
        <p:txBody>
          <a:bodyPr wrap="square" rtlCol="0">
            <a:spAutoFit/>
          </a:bodyPr>
          <a:lstStyle/>
          <a:p>
            <a:r>
              <a:rPr lang="nl-NL" sz="4400">
                <a:solidFill>
                  <a:schemeClr val="bg1"/>
                </a:solidFill>
              </a:rPr>
              <a:t>Welke stijlperiode is het onderwerp en over welke tijd hebben we het?</a:t>
            </a:r>
          </a:p>
        </p:txBody>
      </p:sp>
      <p:sp>
        <p:nvSpPr>
          <p:cNvPr id="9" name="Tekstvak 8">
            <a:extLst>
              <a:ext uri="{FF2B5EF4-FFF2-40B4-BE49-F238E27FC236}">
                <a16:creationId xmlns:a16="http://schemas.microsoft.com/office/drawing/2014/main" id="{CA3C6B33-435A-8E9C-216A-FDC8E5760E4D}"/>
              </a:ext>
            </a:extLst>
          </p:cNvPr>
          <p:cNvSpPr txBox="1"/>
          <p:nvPr/>
        </p:nvSpPr>
        <p:spPr>
          <a:xfrm>
            <a:off x="13880528" y="2363532"/>
            <a:ext cx="2036212" cy="1015663"/>
          </a:xfrm>
          <a:prstGeom prst="rect">
            <a:avLst/>
          </a:prstGeom>
          <a:noFill/>
        </p:spPr>
        <p:txBody>
          <a:bodyPr wrap="square">
            <a:spAutoFit/>
          </a:bodyPr>
          <a:lstStyle/>
          <a:p>
            <a:r>
              <a:rPr lang="nl-NL" sz="6000" b="0" i="0">
                <a:solidFill>
                  <a:srgbClr val="343537"/>
                </a:solidFill>
                <a:effectLst/>
              </a:rPr>
              <a:t>1890</a:t>
            </a:r>
            <a:endParaRPr lang="nl-NL" sz="6000"/>
          </a:p>
        </p:txBody>
      </p:sp>
      <p:sp>
        <p:nvSpPr>
          <p:cNvPr id="11" name="Tekstvak 10">
            <a:extLst>
              <a:ext uri="{FF2B5EF4-FFF2-40B4-BE49-F238E27FC236}">
                <a16:creationId xmlns:a16="http://schemas.microsoft.com/office/drawing/2014/main" id="{5C0033D9-7BD0-2FC4-3512-4F098F3D3094}"/>
              </a:ext>
            </a:extLst>
          </p:cNvPr>
          <p:cNvSpPr txBox="1"/>
          <p:nvPr/>
        </p:nvSpPr>
        <p:spPr>
          <a:xfrm>
            <a:off x="12535469" y="3474762"/>
            <a:ext cx="4567236" cy="923330"/>
          </a:xfrm>
          <a:prstGeom prst="rect">
            <a:avLst/>
          </a:prstGeom>
          <a:noFill/>
        </p:spPr>
        <p:txBody>
          <a:bodyPr wrap="square">
            <a:spAutoFit/>
          </a:bodyPr>
          <a:lstStyle/>
          <a:p>
            <a:r>
              <a:rPr lang="nl-NL">
                <a:solidFill>
                  <a:srgbClr val="343537"/>
                </a:solidFill>
                <a:latin typeface="RijksText"/>
              </a:rPr>
              <a:t>V</a:t>
            </a:r>
            <a:r>
              <a:rPr lang="nl-NL" b="0" i="0">
                <a:solidFill>
                  <a:srgbClr val="343537"/>
                </a:solidFill>
                <a:effectLst/>
                <a:latin typeface="RijksText"/>
              </a:rPr>
              <a:t>eel kunstenaars en ambachtslieden hadden genoeg van de neostijlen; zij bedachten een geheel nieuwe vormentaal.</a:t>
            </a:r>
            <a:endParaRPr lang="nl-NL"/>
          </a:p>
        </p:txBody>
      </p:sp>
      <p:pic>
        <p:nvPicPr>
          <p:cNvPr id="6" name="Picture 5">
            <a:extLst>
              <a:ext uri="{FF2B5EF4-FFF2-40B4-BE49-F238E27FC236}">
                <a16:creationId xmlns:a16="http://schemas.microsoft.com/office/drawing/2014/main" id="{CEEB1378-AF73-69B1-99F5-C11295A45BC9}"/>
              </a:ext>
            </a:extLst>
          </p:cNvPr>
          <p:cNvPicPr>
            <a:picLocks noChangeAspect="1"/>
          </p:cNvPicPr>
          <p:nvPr/>
        </p:nvPicPr>
        <p:blipFill>
          <a:blip r:embed="rId4">
            <a:extLst>
              <a:ext uri="{837473B0-CC2E-450A-ABE3-18F120FF3D39}">
                <a1611:picAttrSrcUrl xmlns:a1611="http://schemas.microsoft.com/office/drawing/2016/11/main" r:id="rId5"/>
              </a:ext>
            </a:extLst>
          </a:blip>
          <a:srcRect l="39357" r="39357"/>
          <a:stretch/>
        </p:blipFill>
        <p:spPr>
          <a:xfrm>
            <a:off x="-87755" y="-158377"/>
            <a:ext cx="203621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32" name="Rechte verbindingslijn 31">
            <a:extLst>
              <a:ext uri="{FF2B5EF4-FFF2-40B4-BE49-F238E27FC236}">
                <a16:creationId xmlns:a16="http://schemas.microsoft.com/office/drawing/2014/main" id="{8ECA63EE-50DB-B4D7-9A1A-5AA78F2851DF}"/>
              </a:ext>
            </a:extLst>
          </p:cNvPr>
          <p:cNvCxnSpPr>
            <a:cxnSpLocks/>
          </p:cNvCxnSpPr>
          <p:nvPr/>
        </p:nvCxnSpPr>
        <p:spPr>
          <a:xfrm flipV="1">
            <a:off x="3933825"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Rechte verbindingslijn 34">
            <a:extLst>
              <a:ext uri="{FF2B5EF4-FFF2-40B4-BE49-F238E27FC236}">
                <a16:creationId xmlns:a16="http://schemas.microsoft.com/office/drawing/2014/main" id="{72075B99-046E-D4BC-42AB-CD17D924EA40}"/>
              </a:ext>
            </a:extLst>
          </p:cNvPr>
          <p:cNvCxnSpPr>
            <a:cxnSpLocks/>
          </p:cNvCxnSpPr>
          <p:nvPr/>
        </p:nvCxnSpPr>
        <p:spPr>
          <a:xfrm>
            <a:off x="3929063" y="454329"/>
            <a:ext cx="2905542" cy="893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Rechte verbindingslijn 41">
            <a:extLst>
              <a:ext uri="{FF2B5EF4-FFF2-40B4-BE49-F238E27FC236}">
                <a16:creationId xmlns:a16="http://schemas.microsoft.com/office/drawing/2014/main" id="{EF3D5892-5074-C38C-DECA-2BBDF912455B}"/>
              </a:ext>
            </a:extLst>
          </p:cNvPr>
          <p:cNvCxnSpPr>
            <a:cxnSpLocks/>
          </p:cNvCxnSpPr>
          <p:nvPr/>
        </p:nvCxnSpPr>
        <p:spPr>
          <a:xfrm flipV="1">
            <a:off x="6834605" y="463259"/>
            <a:ext cx="0" cy="242888"/>
          </a:xfrm>
          <a:prstGeom prst="line">
            <a:avLst/>
          </a:prstGeom>
        </p:spPr>
        <p:style>
          <a:lnRef idx="2">
            <a:schemeClr val="accent1"/>
          </a:lnRef>
          <a:fillRef idx="0">
            <a:schemeClr val="accent1"/>
          </a:fillRef>
          <a:effectRef idx="1">
            <a:schemeClr val="accent1"/>
          </a:effectRef>
          <a:fontRef idx="minor">
            <a:schemeClr val="tx1"/>
          </a:fontRef>
        </p:style>
      </p:cxnSp>
      <p:sp>
        <p:nvSpPr>
          <p:cNvPr id="8" name="Tekstvak 7">
            <a:extLst>
              <a:ext uri="{FF2B5EF4-FFF2-40B4-BE49-F238E27FC236}">
                <a16:creationId xmlns:a16="http://schemas.microsoft.com/office/drawing/2014/main" id="{D5A9BD37-313C-2954-5736-C45113C9F822}"/>
              </a:ext>
            </a:extLst>
          </p:cNvPr>
          <p:cNvSpPr txBox="1"/>
          <p:nvPr/>
        </p:nvSpPr>
        <p:spPr>
          <a:xfrm>
            <a:off x="4152528" y="98213"/>
            <a:ext cx="3106487" cy="369332"/>
          </a:xfrm>
          <a:prstGeom prst="rect">
            <a:avLst/>
          </a:prstGeom>
          <a:noFill/>
        </p:spPr>
        <p:txBody>
          <a:bodyPr wrap="square" rtlCol="0">
            <a:spAutoFit/>
          </a:bodyPr>
          <a:lstStyle/>
          <a:p>
            <a:r>
              <a:rPr lang="nl-NL"/>
              <a:t>Industriële revolutie </a:t>
            </a:r>
          </a:p>
        </p:txBody>
      </p:sp>
    </p:spTree>
    <p:extLst>
      <p:ext uri="{BB962C8B-B14F-4D97-AF65-F5344CB8AC3E}">
        <p14:creationId xmlns:p14="http://schemas.microsoft.com/office/powerpoint/2010/main" val="25677786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Rechte verbindingslijn 66">
            <a:extLst>
              <a:ext uri="{FF2B5EF4-FFF2-40B4-BE49-F238E27FC236}">
                <a16:creationId xmlns:a16="http://schemas.microsoft.com/office/drawing/2014/main" id="{BEDFFE1B-BD4A-4EBA-1E8A-5348AA1B51D1}"/>
              </a:ext>
            </a:extLst>
          </p:cNvPr>
          <p:cNvCxnSpPr>
            <a:cxnSpLocks/>
          </p:cNvCxnSpPr>
          <p:nvPr/>
        </p:nvCxnSpPr>
        <p:spPr>
          <a:xfrm>
            <a:off x="1985963" y="3323230"/>
            <a:ext cx="10549506" cy="0"/>
          </a:xfrm>
          <a:prstGeom prst="line">
            <a:avLst/>
          </a:prstGeom>
        </p:spPr>
        <p:style>
          <a:lnRef idx="2">
            <a:schemeClr val="accent1"/>
          </a:lnRef>
          <a:fillRef idx="0">
            <a:schemeClr val="accent1"/>
          </a:fillRef>
          <a:effectRef idx="1">
            <a:schemeClr val="accent1"/>
          </a:effectRef>
          <a:fontRef idx="minor">
            <a:schemeClr val="tx1"/>
          </a:fontRef>
        </p:style>
      </p:cxnSp>
      <p:sp>
        <p:nvSpPr>
          <p:cNvPr id="15" name="Rechthoek 14">
            <a:extLst>
              <a:ext uri="{FF2B5EF4-FFF2-40B4-BE49-F238E27FC236}">
                <a16:creationId xmlns:a16="http://schemas.microsoft.com/office/drawing/2014/main" id="{274B7202-774D-1C23-C06A-878F88D231D2}"/>
              </a:ext>
            </a:extLst>
          </p:cNvPr>
          <p:cNvSpPr/>
          <p:nvPr/>
        </p:nvSpPr>
        <p:spPr>
          <a:xfrm>
            <a:off x="1985963" y="834734"/>
            <a:ext cx="10327003" cy="542925"/>
          </a:xfrm>
          <a:prstGeom prst="rect">
            <a:avLst/>
          </a:prstGeom>
          <a:solidFill>
            <a:srgbClr val="D4B1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xtBox 6">
            <a:extLst>
              <a:ext uri="{FF2B5EF4-FFF2-40B4-BE49-F238E27FC236}">
                <a16:creationId xmlns:a16="http://schemas.microsoft.com/office/drawing/2014/main" id="{538F5CDB-7729-02AA-B7E3-BA3E794C3708}"/>
              </a:ext>
            </a:extLst>
          </p:cNvPr>
          <p:cNvSpPr txBox="1"/>
          <p:nvPr/>
        </p:nvSpPr>
        <p:spPr>
          <a:xfrm>
            <a:off x="-87313" y="7016750"/>
            <a:ext cx="2035176" cy="317500"/>
          </a:xfrm>
          <a:prstGeom prst="rect">
            <a:avLst/>
          </a:prstGeom>
        </p:spPr>
        <p:txBody>
          <a:bodyPr>
            <a:normAutofit fontScale="47500" lnSpcReduction="20000"/>
          </a:bodyPr>
          <a:lstStyle/>
          <a:p>
            <a:r>
              <a:rPr lang="en-US"/>
              <a:t>ThePhoto by PhotoAuthor is licensed under CCYYSA.</a:t>
            </a:r>
          </a:p>
        </p:txBody>
      </p:sp>
      <p:sp>
        <p:nvSpPr>
          <p:cNvPr id="8" name="Tekstvak 7">
            <a:extLst>
              <a:ext uri="{FF2B5EF4-FFF2-40B4-BE49-F238E27FC236}">
                <a16:creationId xmlns:a16="http://schemas.microsoft.com/office/drawing/2014/main" id="{D5A9BD37-313C-2954-5736-C45113C9F822}"/>
              </a:ext>
            </a:extLst>
          </p:cNvPr>
          <p:cNvSpPr txBox="1"/>
          <p:nvPr/>
        </p:nvSpPr>
        <p:spPr>
          <a:xfrm>
            <a:off x="4152528" y="98213"/>
            <a:ext cx="3106487" cy="369332"/>
          </a:xfrm>
          <a:prstGeom prst="rect">
            <a:avLst/>
          </a:prstGeom>
          <a:noFill/>
        </p:spPr>
        <p:txBody>
          <a:bodyPr wrap="square" rtlCol="0">
            <a:spAutoFit/>
          </a:bodyPr>
          <a:lstStyle/>
          <a:p>
            <a:r>
              <a:rPr lang="nl-NL"/>
              <a:t>Industriële revolutie </a:t>
            </a:r>
          </a:p>
        </p:txBody>
      </p:sp>
      <p:sp>
        <p:nvSpPr>
          <p:cNvPr id="10" name="Tekstvak 9">
            <a:extLst>
              <a:ext uri="{FF2B5EF4-FFF2-40B4-BE49-F238E27FC236}">
                <a16:creationId xmlns:a16="http://schemas.microsoft.com/office/drawing/2014/main" id="{52074CD7-A5BC-51CB-41F7-0EE3F10DA1B4}"/>
              </a:ext>
            </a:extLst>
          </p:cNvPr>
          <p:cNvSpPr txBox="1"/>
          <p:nvPr/>
        </p:nvSpPr>
        <p:spPr>
          <a:xfrm>
            <a:off x="8821904" y="98213"/>
            <a:ext cx="2238375" cy="369332"/>
          </a:xfrm>
          <a:prstGeom prst="rect">
            <a:avLst/>
          </a:prstGeom>
          <a:noFill/>
        </p:spPr>
        <p:txBody>
          <a:bodyPr wrap="square" rtlCol="0">
            <a:spAutoFit/>
          </a:bodyPr>
          <a:lstStyle/>
          <a:p>
            <a:r>
              <a:rPr lang="nl-NL"/>
              <a:t>Eerste wereldoorlog </a:t>
            </a:r>
          </a:p>
        </p:txBody>
      </p:sp>
      <p:sp>
        <p:nvSpPr>
          <p:cNvPr id="16" name="Tekstvak 15">
            <a:extLst>
              <a:ext uri="{FF2B5EF4-FFF2-40B4-BE49-F238E27FC236}">
                <a16:creationId xmlns:a16="http://schemas.microsoft.com/office/drawing/2014/main" id="{41273873-345A-A4BC-2BE3-C3EA2CC19BFB}"/>
              </a:ext>
            </a:extLst>
          </p:cNvPr>
          <p:cNvSpPr txBox="1"/>
          <p:nvPr/>
        </p:nvSpPr>
        <p:spPr>
          <a:xfrm>
            <a:off x="1947863" y="921530"/>
            <a:ext cx="3088602" cy="369332"/>
          </a:xfrm>
          <a:prstGeom prst="rect">
            <a:avLst/>
          </a:prstGeom>
          <a:noFill/>
        </p:spPr>
        <p:txBody>
          <a:bodyPr wrap="none" rtlCol="0">
            <a:spAutoFit/>
          </a:bodyPr>
          <a:lstStyle/>
          <a:p>
            <a:r>
              <a:rPr lang="nl-NL"/>
              <a:t>Tijd van pruiken en revoluties </a:t>
            </a:r>
          </a:p>
        </p:txBody>
      </p:sp>
      <p:sp>
        <p:nvSpPr>
          <p:cNvPr id="17" name="Tekstvak 16">
            <a:extLst>
              <a:ext uri="{FF2B5EF4-FFF2-40B4-BE49-F238E27FC236}">
                <a16:creationId xmlns:a16="http://schemas.microsoft.com/office/drawing/2014/main" id="{D6781703-05B4-2383-3D0A-2097F42045B4}"/>
              </a:ext>
            </a:extLst>
          </p:cNvPr>
          <p:cNvSpPr txBox="1"/>
          <p:nvPr/>
        </p:nvSpPr>
        <p:spPr>
          <a:xfrm>
            <a:off x="5258845" y="917838"/>
            <a:ext cx="3925305" cy="369332"/>
          </a:xfrm>
          <a:prstGeom prst="rect">
            <a:avLst/>
          </a:prstGeom>
          <a:noFill/>
        </p:spPr>
        <p:txBody>
          <a:bodyPr wrap="none" rtlCol="0">
            <a:spAutoFit/>
          </a:bodyPr>
          <a:lstStyle/>
          <a:p>
            <a:r>
              <a:rPr lang="nl-NL" b="1"/>
              <a:t>Tijd van burgers en stoommachines </a:t>
            </a:r>
          </a:p>
        </p:txBody>
      </p:sp>
      <p:sp>
        <p:nvSpPr>
          <p:cNvPr id="18" name="Tekstvak 17">
            <a:extLst>
              <a:ext uri="{FF2B5EF4-FFF2-40B4-BE49-F238E27FC236}">
                <a16:creationId xmlns:a16="http://schemas.microsoft.com/office/drawing/2014/main" id="{210458BB-4943-033A-9DD9-E273995837F8}"/>
              </a:ext>
            </a:extLst>
          </p:cNvPr>
          <p:cNvSpPr txBox="1"/>
          <p:nvPr/>
        </p:nvSpPr>
        <p:spPr>
          <a:xfrm>
            <a:off x="9406531" y="921530"/>
            <a:ext cx="2906437" cy="369332"/>
          </a:xfrm>
          <a:prstGeom prst="rect">
            <a:avLst/>
          </a:prstGeom>
          <a:noFill/>
        </p:spPr>
        <p:txBody>
          <a:bodyPr wrap="none" rtlCol="0">
            <a:spAutoFit/>
          </a:bodyPr>
          <a:lstStyle/>
          <a:p>
            <a:r>
              <a:rPr lang="nl-NL"/>
              <a:t>Tijd van de Wereldoorlogen </a:t>
            </a:r>
          </a:p>
        </p:txBody>
      </p:sp>
      <p:cxnSp>
        <p:nvCxnSpPr>
          <p:cNvPr id="21" name="Rechte verbindingslijn 20">
            <a:extLst>
              <a:ext uri="{FF2B5EF4-FFF2-40B4-BE49-F238E27FC236}">
                <a16:creationId xmlns:a16="http://schemas.microsoft.com/office/drawing/2014/main" id="{A6D0EC70-38D8-7ABD-5B73-043BBD4B373B}"/>
              </a:ext>
            </a:extLst>
          </p:cNvPr>
          <p:cNvCxnSpPr>
            <a:cxnSpLocks/>
          </p:cNvCxnSpPr>
          <p:nvPr/>
        </p:nvCxnSpPr>
        <p:spPr>
          <a:xfrm>
            <a:off x="4895850" y="834734"/>
            <a:ext cx="0" cy="714375"/>
          </a:xfrm>
          <a:prstGeom prst="line">
            <a:avLst/>
          </a:prstGeom>
        </p:spPr>
        <p:style>
          <a:lnRef idx="2">
            <a:schemeClr val="accent1"/>
          </a:lnRef>
          <a:fillRef idx="0">
            <a:schemeClr val="accent1"/>
          </a:fillRef>
          <a:effectRef idx="1">
            <a:schemeClr val="accent1"/>
          </a:effectRef>
          <a:fontRef idx="minor">
            <a:schemeClr val="tx1"/>
          </a:fontRef>
        </p:style>
      </p:cxnSp>
      <p:sp>
        <p:nvSpPr>
          <p:cNvPr id="25" name="Tekstvak 24">
            <a:extLst>
              <a:ext uri="{FF2B5EF4-FFF2-40B4-BE49-F238E27FC236}">
                <a16:creationId xmlns:a16="http://schemas.microsoft.com/office/drawing/2014/main" id="{0989E424-CECE-53F2-7B9C-8BB84F4469AE}"/>
              </a:ext>
            </a:extLst>
          </p:cNvPr>
          <p:cNvSpPr txBox="1"/>
          <p:nvPr/>
        </p:nvSpPr>
        <p:spPr>
          <a:xfrm>
            <a:off x="4546536" y="1477671"/>
            <a:ext cx="698628" cy="369332"/>
          </a:xfrm>
          <a:prstGeom prst="rect">
            <a:avLst/>
          </a:prstGeom>
          <a:noFill/>
        </p:spPr>
        <p:txBody>
          <a:bodyPr wrap="square" rtlCol="0">
            <a:spAutoFit/>
          </a:bodyPr>
          <a:lstStyle/>
          <a:p>
            <a:r>
              <a:rPr lang="nl-NL"/>
              <a:t>1800</a:t>
            </a:r>
          </a:p>
        </p:txBody>
      </p:sp>
      <p:sp>
        <p:nvSpPr>
          <p:cNvPr id="26" name="Tekstvak 25">
            <a:extLst>
              <a:ext uri="{FF2B5EF4-FFF2-40B4-BE49-F238E27FC236}">
                <a16:creationId xmlns:a16="http://schemas.microsoft.com/office/drawing/2014/main" id="{7FB641ED-9C11-52A1-7411-25FBCF44D57E}"/>
              </a:ext>
            </a:extLst>
          </p:cNvPr>
          <p:cNvSpPr txBox="1"/>
          <p:nvPr/>
        </p:nvSpPr>
        <p:spPr>
          <a:xfrm>
            <a:off x="9123891" y="1477671"/>
            <a:ext cx="678391" cy="369332"/>
          </a:xfrm>
          <a:prstGeom prst="rect">
            <a:avLst/>
          </a:prstGeom>
          <a:noFill/>
        </p:spPr>
        <p:txBody>
          <a:bodyPr wrap="none" rtlCol="0">
            <a:spAutoFit/>
          </a:bodyPr>
          <a:lstStyle/>
          <a:p>
            <a:r>
              <a:rPr lang="nl-NL"/>
              <a:t>1900</a:t>
            </a:r>
          </a:p>
        </p:txBody>
      </p:sp>
      <p:cxnSp>
        <p:nvCxnSpPr>
          <p:cNvPr id="32" name="Rechte verbindingslijn 31">
            <a:extLst>
              <a:ext uri="{FF2B5EF4-FFF2-40B4-BE49-F238E27FC236}">
                <a16:creationId xmlns:a16="http://schemas.microsoft.com/office/drawing/2014/main" id="{8ECA63EE-50DB-B4D7-9A1A-5AA78F2851DF}"/>
              </a:ext>
            </a:extLst>
          </p:cNvPr>
          <p:cNvCxnSpPr>
            <a:cxnSpLocks/>
          </p:cNvCxnSpPr>
          <p:nvPr/>
        </p:nvCxnSpPr>
        <p:spPr>
          <a:xfrm flipV="1">
            <a:off x="3933825"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Rechte verbindingslijn 34">
            <a:extLst>
              <a:ext uri="{FF2B5EF4-FFF2-40B4-BE49-F238E27FC236}">
                <a16:creationId xmlns:a16="http://schemas.microsoft.com/office/drawing/2014/main" id="{72075B99-046E-D4BC-42AB-CD17D924EA40}"/>
              </a:ext>
            </a:extLst>
          </p:cNvPr>
          <p:cNvCxnSpPr>
            <a:cxnSpLocks/>
          </p:cNvCxnSpPr>
          <p:nvPr/>
        </p:nvCxnSpPr>
        <p:spPr>
          <a:xfrm>
            <a:off x="3929063" y="454329"/>
            <a:ext cx="2905542" cy="893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Rechte verbindingslijn 41">
            <a:extLst>
              <a:ext uri="{FF2B5EF4-FFF2-40B4-BE49-F238E27FC236}">
                <a16:creationId xmlns:a16="http://schemas.microsoft.com/office/drawing/2014/main" id="{EF3D5892-5074-C38C-DECA-2BBDF912455B}"/>
              </a:ext>
            </a:extLst>
          </p:cNvPr>
          <p:cNvCxnSpPr>
            <a:cxnSpLocks/>
          </p:cNvCxnSpPr>
          <p:nvPr/>
        </p:nvCxnSpPr>
        <p:spPr>
          <a:xfrm flipV="1">
            <a:off x="6834605"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Rechte verbindingslijn 42">
            <a:extLst>
              <a:ext uri="{FF2B5EF4-FFF2-40B4-BE49-F238E27FC236}">
                <a16:creationId xmlns:a16="http://schemas.microsoft.com/office/drawing/2014/main" id="{9FDF357E-5F2B-EA8E-6CFF-7621FA872294}"/>
              </a:ext>
            </a:extLst>
          </p:cNvPr>
          <p:cNvCxnSpPr>
            <a:cxnSpLocks/>
          </p:cNvCxnSpPr>
          <p:nvPr/>
        </p:nvCxnSpPr>
        <p:spPr>
          <a:xfrm flipV="1">
            <a:off x="9811807"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Rechte verbindingslijn 43">
            <a:extLst>
              <a:ext uri="{FF2B5EF4-FFF2-40B4-BE49-F238E27FC236}">
                <a16:creationId xmlns:a16="http://schemas.microsoft.com/office/drawing/2014/main" id="{6EEF72F1-8037-781E-C30A-BA0B5A054AA8}"/>
              </a:ext>
            </a:extLst>
          </p:cNvPr>
          <p:cNvCxnSpPr>
            <a:cxnSpLocks/>
          </p:cNvCxnSpPr>
          <p:nvPr/>
        </p:nvCxnSpPr>
        <p:spPr>
          <a:xfrm flipV="1">
            <a:off x="10110787"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Rechte verbindingslijn 44">
            <a:extLst>
              <a:ext uri="{FF2B5EF4-FFF2-40B4-BE49-F238E27FC236}">
                <a16:creationId xmlns:a16="http://schemas.microsoft.com/office/drawing/2014/main" id="{C41E895C-064A-5DDB-8469-ABE05E06F9A8}"/>
              </a:ext>
            </a:extLst>
          </p:cNvPr>
          <p:cNvCxnSpPr>
            <a:cxnSpLocks/>
          </p:cNvCxnSpPr>
          <p:nvPr/>
        </p:nvCxnSpPr>
        <p:spPr>
          <a:xfrm flipH="1">
            <a:off x="9811807" y="463259"/>
            <a:ext cx="2989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9" name="Rechte verbindingslijn 58">
            <a:extLst>
              <a:ext uri="{FF2B5EF4-FFF2-40B4-BE49-F238E27FC236}">
                <a16:creationId xmlns:a16="http://schemas.microsoft.com/office/drawing/2014/main" id="{64538B01-F75E-2868-AA26-729D451EC956}"/>
              </a:ext>
            </a:extLst>
          </p:cNvPr>
          <p:cNvCxnSpPr>
            <a:cxnSpLocks/>
          </p:cNvCxnSpPr>
          <p:nvPr/>
        </p:nvCxnSpPr>
        <p:spPr>
          <a:xfrm>
            <a:off x="9463086" y="834733"/>
            <a:ext cx="0" cy="714375"/>
          </a:xfrm>
          <a:prstGeom prst="line">
            <a:avLst/>
          </a:prstGeom>
        </p:spPr>
        <p:style>
          <a:lnRef idx="2">
            <a:schemeClr val="accent1"/>
          </a:lnRef>
          <a:fillRef idx="0">
            <a:schemeClr val="accent1"/>
          </a:fillRef>
          <a:effectRef idx="1">
            <a:schemeClr val="accent1"/>
          </a:effectRef>
          <a:fontRef idx="minor">
            <a:schemeClr val="tx1"/>
          </a:fontRef>
        </p:style>
      </p:cxnSp>
      <p:sp>
        <p:nvSpPr>
          <p:cNvPr id="61" name="Tekstvak 60">
            <a:extLst>
              <a:ext uri="{FF2B5EF4-FFF2-40B4-BE49-F238E27FC236}">
                <a16:creationId xmlns:a16="http://schemas.microsoft.com/office/drawing/2014/main" id="{455DC70F-301A-BC78-2BE9-DAA6DDB02147}"/>
              </a:ext>
            </a:extLst>
          </p:cNvPr>
          <p:cNvSpPr txBox="1"/>
          <p:nvPr/>
        </p:nvSpPr>
        <p:spPr>
          <a:xfrm>
            <a:off x="-5249764" y="2363533"/>
            <a:ext cx="4811316" cy="1015663"/>
          </a:xfrm>
          <a:prstGeom prst="rect">
            <a:avLst/>
          </a:prstGeom>
          <a:noFill/>
        </p:spPr>
        <p:txBody>
          <a:bodyPr wrap="square">
            <a:spAutoFit/>
          </a:bodyPr>
          <a:lstStyle/>
          <a:p>
            <a:r>
              <a:rPr lang="nl-NL" sz="6000"/>
              <a:t>1890 - 1914 </a:t>
            </a:r>
          </a:p>
        </p:txBody>
      </p:sp>
      <p:sp>
        <p:nvSpPr>
          <p:cNvPr id="62" name="Tekstvak 61">
            <a:extLst>
              <a:ext uri="{FF2B5EF4-FFF2-40B4-BE49-F238E27FC236}">
                <a16:creationId xmlns:a16="http://schemas.microsoft.com/office/drawing/2014/main" id="{6039D7F6-A72A-04CA-B510-258AB5386672}"/>
              </a:ext>
            </a:extLst>
          </p:cNvPr>
          <p:cNvSpPr txBox="1"/>
          <p:nvPr/>
        </p:nvSpPr>
        <p:spPr>
          <a:xfrm>
            <a:off x="-5169753" y="3478805"/>
            <a:ext cx="4434852" cy="1200329"/>
          </a:xfrm>
          <a:prstGeom prst="rect">
            <a:avLst/>
          </a:prstGeom>
          <a:noFill/>
        </p:spPr>
        <p:txBody>
          <a:bodyPr wrap="square" rtlCol="0">
            <a:spAutoFit/>
          </a:bodyPr>
          <a:lstStyle/>
          <a:p>
            <a:r>
              <a:rPr lang="nl-NL"/>
              <a:t>Art Nouveau is een kunststroming die op verschillende plaatsen in Europa populair was. Het was voornamelijk als reactie op het vorm vervagende impressionisme.</a:t>
            </a:r>
          </a:p>
        </p:txBody>
      </p:sp>
      <p:sp>
        <p:nvSpPr>
          <p:cNvPr id="2" name="Tekstvak 1">
            <a:extLst>
              <a:ext uri="{FF2B5EF4-FFF2-40B4-BE49-F238E27FC236}">
                <a16:creationId xmlns:a16="http://schemas.microsoft.com/office/drawing/2014/main" id="{68CAE1B1-BCBB-30D2-EC49-B72E8648C501}"/>
              </a:ext>
            </a:extLst>
          </p:cNvPr>
          <p:cNvSpPr txBox="1"/>
          <p:nvPr/>
        </p:nvSpPr>
        <p:spPr>
          <a:xfrm>
            <a:off x="6240909" y="2363532"/>
            <a:ext cx="2036212" cy="1015663"/>
          </a:xfrm>
          <a:prstGeom prst="rect">
            <a:avLst/>
          </a:prstGeom>
          <a:noFill/>
        </p:spPr>
        <p:txBody>
          <a:bodyPr wrap="square">
            <a:spAutoFit/>
          </a:bodyPr>
          <a:lstStyle/>
          <a:p>
            <a:r>
              <a:rPr lang="nl-NL" sz="6000" b="0" i="0">
                <a:solidFill>
                  <a:srgbClr val="343537"/>
                </a:solidFill>
                <a:effectLst/>
              </a:rPr>
              <a:t>1890</a:t>
            </a:r>
            <a:endParaRPr lang="nl-NL" sz="6000"/>
          </a:p>
        </p:txBody>
      </p:sp>
      <p:sp>
        <p:nvSpPr>
          <p:cNvPr id="3" name="Tekstvak 2">
            <a:extLst>
              <a:ext uri="{FF2B5EF4-FFF2-40B4-BE49-F238E27FC236}">
                <a16:creationId xmlns:a16="http://schemas.microsoft.com/office/drawing/2014/main" id="{CC3F2A96-AEF3-8C17-3D0E-8AAF44C988A4}"/>
              </a:ext>
            </a:extLst>
          </p:cNvPr>
          <p:cNvSpPr txBox="1"/>
          <p:nvPr/>
        </p:nvSpPr>
        <p:spPr>
          <a:xfrm>
            <a:off x="4895850" y="3474762"/>
            <a:ext cx="4567236" cy="923330"/>
          </a:xfrm>
          <a:prstGeom prst="rect">
            <a:avLst/>
          </a:prstGeom>
          <a:noFill/>
        </p:spPr>
        <p:txBody>
          <a:bodyPr wrap="square">
            <a:spAutoFit/>
          </a:bodyPr>
          <a:lstStyle/>
          <a:p>
            <a:r>
              <a:rPr lang="nl-NL">
                <a:solidFill>
                  <a:srgbClr val="343537"/>
                </a:solidFill>
                <a:latin typeface="RijksText"/>
              </a:rPr>
              <a:t>V</a:t>
            </a:r>
            <a:r>
              <a:rPr lang="nl-NL" b="0" i="0">
                <a:solidFill>
                  <a:srgbClr val="343537"/>
                </a:solidFill>
                <a:effectLst/>
                <a:latin typeface="RijksText"/>
              </a:rPr>
              <a:t>eel kunstenaars en ambachtslieden hadden genoeg van de neostijlen; zij bedachten een geheel nieuwe vormentaal.</a:t>
            </a:r>
            <a:endParaRPr lang="nl-NL"/>
          </a:p>
        </p:txBody>
      </p:sp>
      <p:sp>
        <p:nvSpPr>
          <p:cNvPr id="9" name="Tekstvak 8">
            <a:extLst>
              <a:ext uri="{FF2B5EF4-FFF2-40B4-BE49-F238E27FC236}">
                <a16:creationId xmlns:a16="http://schemas.microsoft.com/office/drawing/2014/main" id="{E59B3DA2-FA3D-4E54-546F-4F94E70BE312}"/>
              </a:ext>
            </a:extLst>
          </p:cNvPr>
          <p:cNvSpPr txBox="1"/>
          <p:nvPr/>
        </p:nvSpPr>
        <p:spPr>
          <a:xfrm>
            <a:off x="13577235" y="2366049"/>
            <a:ext cx="2423695" cy="1015663"/>
          </a:xfrm>
          <a:prstGeom prst="rect">
            <a:avLst/>
          </a:prstGeom>
          <a:noFill/>
        </p:spPr>
        <p:txBody>
          <a:bodyPr wrap="square">
            <a:spAutoFit/>
          </a:bodyPr>
          <a:lstStyle/>
          <a:p>
            <a:r>
              <a:rPr lang="nl-NL" sz="6000" b="0" i="0">
                <a:solidFill>
                  <a:srgbClr val="202122"/>
                </a:solidFill>
                <a:effectLst/>
              </a:rPr>
              <a:t>1895</a:t>
            </a:r>
            <a:endParaRPr lang="nl-NL" sz="6000"/>
          </a:p>
        </p:txBody>
      </p:sp>
      <p:sp>
        <p:nvSpPr>
          <p:cNvPr id="11" name="Tekstvak 10">
            <a:extLst>
              <a:ext uri="{FF2B5EF4-FFF2-40B4-BE49-F238E27FC236}">
                <a16:creationId xmlns:a16="http://schemas.microsoft.com/office/drawing/2014/main" id="{3E1D79A7-6018-1903-3183-C13444BE18B1}"/>
              </a:ext>
            </a:extLst>
          </p:cNvPr>
          <p:cNvSpPr txBox="1"/>
          <p:nvPr/>
        </p:nvSpPr>
        <p:spPr>
          <a:xfrm>
            <a:off x="12535469" y="3474762"/>
            <a:ext cx="4567236" cy="2308324"/>
          </a:xfrm>
          <a:prstGeom prst="rect">
            <a:avLst/>
          </a:prstGeom>
          <a:noFill/>
        </p:spPr>
        <p:txBody>
          <a:bodyPr wrap="square">
            <a:spAutoFit/>
          </a:bodyPr>
          <a:lstStyle/>
          <a:p>
            <a:r>
              <a:rPr lang="nl-NL" b="0" i="0">
                <a:solidFill>
                  <a:srgbClr val="202122"/>
                </a:solidFill>
                <a:effectLst/>
                <a:latin typeface="Arial" panose="020B0604020202020204" pitchFamily="34" charset="0"/>
              </a:rPr>
              <a:t>De naam Art Nouveau komt van een Duitser, Siegfried Bing, die een galerie opende genaamd </a:t>
            </a:r>
            <a:r>
              <a:rPr lang="nl-NL" b="0" i="0" err="1">
                <a:solidFill>
                  <a:srgbClr val="202122"/>
                </a:solidFill>
                <a:effectLst/>
                <a:latin typeface="Arial" panose="020B0604020202020204" pitchFamily="34" charset="0"/>
              </a:rPr>
              <a:t>L’Art</a:t>
            </a:r>
            <a:r>
              <a:rPr lang="nl-NL" b="0" i="0">
                <a:solidFill>
                  <a:srgbClr val="202122"/>
                </a:solidFill>
                <a:effectLst/>
                <a:latin typeface="Arial" panose="020B0604020202020204" pitchFamily="34" charset="0"/>
              </a:rPr>
              <a:t> Nouveau. </a:t>
            </a:r>
            <a:r>
              <a:rPr lang="nl-NL" b="0" i="0" err="1">
                <a:solidFill>
                  <a:srgbClr val="202122"/>
                </a:solidFill>
                <a:effectLst/>
                <a:latin typeface="Arial" panose="020B0604020202020204" pitchFamily="34" charset="0"/>
              </a:rPr>
              <a:t>L’Art</a:t>
            </a:r>
            <a:r>
              <a:rPr lang="nl-NL" b="0" i="0">
                <a:solidFill>
                  <a:srgbClr val="202122"/>
                </a:solidFill>
                <a:effectLst/>
                <a:latin typeface="Arial" panose="020B0604020202020204" pitchFamily="34" charset="0"/>
              </a:rPr>
              <a:t> Nouveau was een progressieve salon waar jonge kunstenaars hun nieuwe kunst exposeerden. </a:t>
            </a:r>
          </a:p>
          <a:p>
            <a:r>
              <a:rPr lang="nl-NL" b="0" i="0">
                <a:solidFill>
                  <a:srgbClr val="202122"/>
                </a:solidFill>
                <a:effectLst/>
                <a:latin typeface="Arial" panose="020B0604020202020204" pitchFamily="34" charset="0"/>
              </a:rPr>
              <a:t>Zo kwam deze kunststroming aan zijn naam.</a:t>
            </a:r>
            <a:endParaRPr lang="nl-NL"/>
          </a:p>
        </p:txBody>
      </p:sp>
      <p:pic>
        <p:nvPicPr>
          <p:cNvPr id="6" name="Picture 5">
            <a:extLst>
              <a:ext uri="{FF2B5EF4-FFF2-40B4-BE49-F238E27FC236}">
                <a16:creationId xmlns:a16="http://schemas.microsoft.com/office/drawing/2014/main" id="{CEEB1378-AF73-69B1-99F5-C11295A45BC9}"/>
              </a:ext>
            </a:extLst>
          </p:cNvPr>
          <p:cNvPicPr>
            <a:picLocks noChangeAspect="1"/>
          </p:cNvPicPr>
          <p:nvPr/>
        </p:nvPicPr>
        <p:blipFill>
          <a:blip r:embed="rId3">
            <a:extLst>
              <a:ext uri="{837473B0-CC2E-450A-ABE3-18F120FF3D39}">
                <a1611:picAttrSrcUrl xmlns:a1611="http://schemas.microsoft.com/office/drawing/2016/11/main" r:id="rId4"/>
              </a:ext>
            </a:extLst>
          </a:blip>
          <a:srcRect l="39357" r="39357"/>
          <a:stretch/>
        </p:blipFill>
        <p:spPr>
          <a:xfrm>
            <a:off x="-87755" y="-158377"/>
            <a:ext cx="203621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80981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Rechte verbindingslijn 66">
            <a:extLst>
              <a:ext uri="{FF2B5EF4-FFF2-40B4-BE49-F238E27FC236}">
                <a16:creationId xmlns:a16="http://schemas.microsoft.com/office/drawing/2014/main" id="{BEDFFE1B-BD4A-4EBA-1E8A-5348AA1B51D1}"/>
              </a:ext>
            </a:extLst>
          </p:cNvPr>
          <p:cNvCxnSpPr>
            <a:cxnSpLocks/>
          </p:cNvCxnSpPr>
          <p:nvPr/>
        </p:nvCxnSpPr>
        <p:spPr>
          <a:xfrm>
            <a:off x="1985963" y="3323230"/>
            <a:ext cx="10549506" cy="0"/>
          </a:xfrm>
          <a:prstGeom prst="line">
            <a:avLst/>
          </a:prstGeom>
        </p:spPr>
        <p:style>
          <a:lnRef idx="2">
            <a:schemeClr val="accent1"/>
          </a:lnRef>
          <a:fillRef idx="0">
            <a:schemeClr val="accent1"/>
          </a:fillRef>
          <a:effectRef idx="1">
            <a:schemeClr val="accent1"/>
          </a:effectRef>
          <a:fontRef idx="minor">
            <a:schemeClr val="tx1"/>
          </a:fontRef>
        </p:style>
      </p:cxnSp>
      <p:sp>
        <p:nvSpPr>
          <p:cNvPr id="15" name="Rechthoek 14">
            <a:extLst>
              <a:ext uri="{FF2B5EF4-FFF2-40B4-BE49-F238E27FC236}">
                <a16:creationId xmlns:a16="http://schemas.microsoft.com/office/drawing/2014/main" id="{274B7202-774D-1C23-C06A-878F88D231D2}"/>
              </a:ext>
            </a:extLst>
          </p:cNvPr>
          <p:cNvSpPr/>
          <p:nvPr/>
        </p:nvSpPr>
        <p:spPr>
          <a:xfrm>
            <a:off x="1985963" y="834734"/>
            <a:ext cx="10327003" cy="542925"/>
          </a:xfrm>
          <a:prstGeom prst="rect">
            <a:avLst/>
          </a:prstGeom>
          <a:solidFill>
            <a:srgbClr val="D4B1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xtBox 6">
            <a:extLst>
              <a:ext uri="{FF2B5EF4-FFF2-40B4-BE49-F238E27FC236}">
                <a16:creationId xmlns:a16="http://schemas.microsoft.com/office/drawing/2014/main" id="{538F5CDB-7729-02AA-B7E3-BA3E794C3708}"/>
              </a:ext>
            </a:extLst>
          </p:cNvPr>
          <p:cNvSpPr txBox="1"/>
          <p:nvPr/>
        </p:nvSpPr>
        <p:spPr>
          <a:xfrm>
            <a:off x="-87313" y="7016750"/>
            <a:ext cx="2035176" cy="317500"/>
          </a:xfrm>
          <a:prstGeom prst="rect">
            <a:avLst/>
          </a:prstGeom>
        </p:spPr>
        <p:txBody>
          <a:bodyPr>
            <a:normAutofit fontScale="47500" lnSpcReduction="20000"/>
          </a:bodyPr>
          <a:lstStyle/>
          <a:p>
            <a:r>
              <a:rPr lang="en-US"/>
              <a:t>ThePhoto by PhotoAuthor is licensed under CCYYSA.</a:t>
            </a:r>
          </a:p>
        </p:txBody>
      </p:sp>
      <p:sp>
        <p:nvSpPr>
          <p:cNvPr id="8" name="Tekstvak 7">
            <a:extLst>
              <a:ext uri="{FF2B5EF4-FFF2-40B4-BE49-F238E27FC236}">
                <a16:creationId xmlns:a16="http://schemas.microsoft.com/office/drawing/2014/main" id="{D5A9BD37-313C-2954-5736-C45113C9F822}"/>
              </a:ext>
            </a:extLst>
          </p:cNvPr>
          <p:cNvSpPr txBox="1"/>
          <p:nvPr/>
        </p:nvSpPr>
        <p:spPr>
          <a:xfrm>
            <a:off x="4152528" y="98213"/>
            <a:ext cx="3106487" cy="369332"/>
          </a:xfrm>
          <a:prstGeom prst="rect">
            <a:avLst/>
          </a:prstGeom>
          <a:noFill/>
        </p:spPr>
        <p:txBody>
          <a:bodyPr wrap="square" rtlCol="0">
            <a:spAutoFit/>
          </a:bodyPr>
          <a:lstStyle/>
          <a:p>
            <a:r>
              <a:rPr lang="nl-NL"/>
              <a:t>Industriële revolutie </a:t>
            </a:r>
          </a:p>
        </p:txBody>
      </p:sp>
      <p:sp>
        <p:nvSpPr>
          <p:cNvPr id="10" name="Tekstvak 9">
            <a:extLst>
              <a:ext uri="{FF2B5EF4-FFF2-40B4-BE49-F238E27FC236}">
                <a16:creationId xmlns:a16="http://schemas.microsoft.com/office/drawing/2014/main" id="{52074CD7-A5BC-51CB-41F7-0EE3F10DA1B4}"/>
              </a:ext>
            </a:extLst>
          </p:cNvPr>
          <p:cNvSpPr txBox="1"/>
          <p:nvPr/>
        </p:nvSpPr>
        <p:spPr>
          <a:xfrm>
            <a:off x="8821904" y="98213"/>
            <a:ext cx="2238375" cy="369332"/>
          </a:xfrm>
          <a:prstGeom prst="rect">
            <a:avLst/>
          </a:prstGeom>
          <a:noFill/>
        </p:spPr>
        <p:txBody>
          <a:bodyPr wrap="square" rtlCol="0">
            <a:spAutoFit/>
          </a:bodyPr>
          <a:lstStyle/>
          <a:p>
            <a:r>
              <a:rPr lang="nl-NL"/>
              <a:t>Eerste wereldoorlog </a:t>
            </a:r>
          </a:p>
        </p:txBody>
      </p:sp>
      <p:sp>
        <p:nvSpPr>
          <p:cNvPr id="16" name="Tekstvak 15">
            <a:extLst>
              <a:ext uri="{FF2B5EF4-FFF2-40B4-BE49-F238E27FC236}">
                <a16:creationId xmlns:a16="http://schemas.microsoft.com/office/drawing/2014/main" id="{41273873-345A-A4BC-2BE3-C3EA2CC19BFB}"/>
              </a:ext>
            </a:extLst>
          </p:cNvPr>
          <p:cNvSpPr txBox="1"/>
          <p:nvPr/>
        </p:nvSpPr>
        <p:spPr>
          <a:xfrm>
            <a:off x="1947863" y="921530"/>
            <a:ext cx="3088602" cy="369332"/>
          </a:xfrm>
          <a:prstGeom prst="rect">
            <a:avLst/>
          </a:prstGeom>
          <a:noFill/>
        </p:spPr>
        <p:txBody>
          <a:bodyPr wrap="none" rtlCol="0">
            <a:spAutoFit/>
          </a:bodyPr>
          <a:lstStyle/>
          <a:p>
            <a:r>
              <a:rPr lang="nl-NL"/>
              <a:t>Tijd van pruiken en revoluties </a:t>
            </a:r>
          </a:p>
        </p:txBody>
      </p:sp>
      <p:sp>
        <p:nvSpPr>
          <p:cNvPr id="17" name="Tekstvak 16">
            <a:extLst>
              <a:ext uri="{FF2B5EF4-FFF2-40B4-BE49-F238E27FC236}">
                <a16:creationId xmlns:a16="http://schemas.microsoft.com/office/drawing/2014/main" id="{D6781703-05B4-2383-3D0A-2097F42045B4}"/>
              </a:ext>
            </a:extLst>
          </p:cNvPr>
          <p:cNvSpPr txBox="1"/>
          <p:nvPr/>
        </p:nvSpPr>
        <p:spPr>
          <a:xfrm>
            <a:off x="5258845" y="917838"/>
            <a:ext cx="3925305" cy="369332"/>
          </a:xfrm>
          <a:prstGeom prst="rect">
            <a:avLst/>
          </a:prstGeom>
          <a:noFill/>
        </p:spPr>
        <p:txBody>
          <a:bodyPr wrap="none" rtlCol="0">
            <a:spAutoFit/>
          </a:bodyPr>
          <a:lstStyle/>
          <a:p>
            <a:r>
              <a:rPr lang="nl-NL" b="1"/>
              <a:t>Tijd van burgers en stoommachines </a:t>
            </a:r>
          </a:p>
        </p:txBody>
      </p:sp>
      <p:sp>
        <p:nvSpPr>
          <p:cNvPr id="18" name="Tekstvak 17">
            <a:extLst>
              <a:ext uri="{FF2B5EF4-FFF2-40B4-BE49-F238E27FC236}">
                <a16:creationId xmlns:a16="http://schemas.microsoft.com/office/drawing/2014/main" id="{210458BB-4943-033A-9DD9-E273995837F8}"/>
              </a:ext>
            </a:extLst>
          </p:cNvPr>
          <p:cNvSpPr txBox="1"/>
          <p:nvPr/>
        </p:nvSpPr>
        <p:spPr>
          <a:xfrm>
            <a:off x="9406531" y="921530"/>
            <a:ext cx="2906437" cy="369332"/>
          </a:xfrm>
          <a:prstGeom prst="rect">
            <a:avLst/>
          </a:prstGeom>
          <a:noFill/>
        </p:spPr>
        <p:txBody>
          <a:bodyPr wrap="none" rtlCol="0">
            <a:spAutoFit/>
          </a:bodyPr>
          <a:lstStyle/>
          <a:p>
            <a:r>
              <a:rPr lang="nl-NL"/>
              <a:t>Tijd van de Wereldoorlogen </a:t>
            </a:r>
          </a:p>
        </p:txBody>
      </p:sp>
      <p:cxnSp>
        <p:nvCxnSpPr>
          <p:cNvPr id="21" name="Rechte verbindingslijn 20">
            <a:extLst>
              <a:ext uri="{FF2B5EF4-FFF2-40B4-BE49-F238E27FC236}">
                <a16:creationId xmlns:a16="http://schemas.microsoft.com/office/drawing/2014/main" id="{A6D0EC70-38D8-7ABD-5B73-043BBD4B373B}"/>
              </a:ext>
            </a:extLst>
          </p:cNvPr>
          <p:cNvCxnSpPr>
            <a:cxnSpLocks/>
          </p:cNvCxnSpPr>
          <p:nvPr/>
        </p:nvCxnSpPr>
        <p:spPr>
          <a:xfrm>
            <a:off x="4895850" y="834734"/>
            <a:ext cx="0" cy="714375"/>
          </a:xfrm>
          <a:prstGeom prst="line">
            <a:avLst/>
          </a:prstGeom>
        </p:spPr>
        <p:style>
          <a:lnRef idx="2">
            <a:schemeClr val="accent1"/>
          </a:lnRef>
          <a:fillRef idx="0">
            <a:schemeClr val="accent1"/>
          </a:fillRef>
          <a:effectRef idx="1">
            <a:schemeClr val="accent1"/>
          </a:effectRef>
          <a:fontRef idx="minor">
            <a:schemeClr val="tx1"/>
          </a:fontRef>
        </p:style>
      </p:cxnSp>
      <p:sp>
        <p:nvSpPr>
          <p:cNvPr id="25" name="Tekstvak 24">
            <a:extLst>
              <a:ext uri="{FF2B5EF4-FFF2-40B4-BE49-F238E27FC236}">
                <a16:creationId xmlns:a16="http://schemas.microsoft.com/office/drawing/2014/main" id="{0989E424-CECE-53F2-7B9C-8BB84F4469AE}"/>
              </a:ext>
            </a:extLst>
          </p:cNvPr>
          <p:cNvSpPr txBox="1"/>
          <p:nvPr/>
        </p:nvSpPr>
        <p:spPr>
          <a:xfrm>
            <a:off x="4546536" y="1477671"/>
            <a:ext cx="698628" cy="369332"/>
          </a:xfrm>
          <a:prstGeom prst="rect">
            <a:avLst/>
          </a:prstGeom>
          <a:noFill/>
        </p:spPr>
        <p:txBody>
          <a:bodyPr wrap="square" rtlCol="0">
            <a:spAutoFit/>
          </a:bodyPr>
          <a:lstStyle/>
          <a:p>
            <a:r>
              <a:rPr lang="nl-NL"/>
              <a:t>1800</a:t>
            </a:r>
          </a:p>
        </p:txBody>
      </p:sp>
      <p:sp>
        <p:nvSpPr>
          <p:cNvPr id="26" name="Tekstvak 25">
            <a:extLst>
              <a:ext uri="{FF2B5EF4-FFF2-40B4-BE49-F238E27FC236}">
                <a16:creationId xmlns:a16="http://schemas.microsoft.com/office/drawing/2014/main" id="{7FB641ED-9C11-52A1-7411-25FBCF44D57E}"/>
              </a:ext>
            </a:extLst>
          </p:cNvPr>
          <p:cNvSpPr txBox="1"/>
          <p:nvPr/>
        </p:nvSpPr>
        <p:spPr>
          <a:xfrm>
            <a:off x="9123891" y="1477671"/>
            <a:ext cx="678391" cy="369332"/>
          </a:xfrm>
          <a:prstGeom prst="rect">
            <a:avLst/>
          </a:prstGeom>
          <a:noFill/>
        </p:spPr>
        <p:txBody>
          <a:bodyPr wrap="none" rtlCol="0">
            <a:spAutoFit/>
          </a:bodyPr>
          <a:lstStyle/>
          <a:p>
            <a:r>
              <a:rPr lang="nl-NL"/>
              <a:t>1900</a:t>
            </a:r>
          </a:p>
        </p:txBody>
      </p:sp>
      <p:cxnSp>
        <p:nvCxnSpPr>
          <p:cNvPr id="32" name="Rechte verbindingslijn 31">
            <a:extLst>
              <a:ext uri="{FF2B5EF4-FFF2-40B4-BE49-F238E27FC236}">
                <a16:creationId xmlns:a16="http://schemas.microsoft.com/office/drawing/2014/main" id="{8ECA63EE-50DB-B4D7-9A1A-5AA78F2851DF}"/>
              </a:ext>
            </a:extLst>
          </p:cNvPr>
          <p:cNvCxnSpPr>
            <a:cxnSpLocks/>
          </p:cNvCxnSpPr>
          <p:nvPr/>
        </p:nvCxnSpPr>
        <p:spPr>
          <a:xfrm flipV="1">
            <a:off x="3933825"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Rechte verbindingslijn 34">
            <a:extLst>
              <a:ext uri="{FF2B5EF4-FFF2-40B4-BE49-F238E27FC236}">
                <a16:creationId xmlns:a16="http://schemas.microsoft.com/office/drawing/2014/main" id="{72075B99-046E-D4BC-42AB-CD17D924EA40}"/>
              </a:ext>
            </a:extLst>
          </p:cNvPr>
          <p:cNvCxnSpPr>
            <a:cxnSpLocks/>
          </p:cNvCxnSpPr>
          <p:nvPr/>
        </p:nvCxnSpPr>
        <p:spPr>
          <a:xfrm>
            <a:off x="3929063" y="454329"/>
            <a:ext cx="2905542" cy="893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Rechte verbindingslijn 41">
            <a:extLst>
              <a:ext uri="{FF2B5EF4-FFF2-40B4-BE49-F238E27FC236}">
                <a16:creationId xmlns:a16="http://schemas.microsoft.com/office/drawing/2014/main" id="{EF3D5892-5074-C38C-DECA-2BBDF912455B}"/>
              </a:ext>
            </a:extLst>
          </p:cNvPr>
          <p:cNvCxnSpPr>
            <a:cxnSpLocks/>
          </p:cNvCxnSpPr>
          <p:nvPr/>
        </p:nvCxnSpPr>
        <p:spPr>
          <a:xfrm flipV="1">
            <a:off x="6834605"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Rechte verbindingslijn 42">
            <a:extLst>
              <a:ext uri="{FF2B5EF4-FFF2-40B4-BE49-F238E27FC236}">
                <a16:creationId xmlns:a16="http://schemas.microsoft.com/office/drawing/2014/main" id="{9FDF357E-5F2B-EA8E-6CFF-7621FA872294}"/>
              </a:ext>
            </a:extLst>
          </p:cNvPr>
          <p:cNvCxnSpPr>
            <a:cxnSpLocks/>
          </p:cNvCxnSpPr>
          <p:nvPr/>
        </p:nvCxnSpPr>
        <p:spPr>
          <a:xfrm flipV="1">
            <a:off x="9811807"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Rechte verbindingslijn 43">
            <a:extLst>
              <a:ext uri="{FF2B5EF4-FFF2-40B4-BE49-F238E27FC236}">
                <a16:creationId xmlns:a16="http://schemas.microsoft.com/office/drawing/2014/main" id="{6EEF72F1-8037-781E-C30A-BA0B5A054AA8}"/>
              </a:ext>
            </a:extLst>
          </p:cNvPr>
          <p:cNvCxnSpPr>
            <a:cxnSpLocks/>
          </p:cNvCxnSpPr>
          <p:nvPr/>
        </p:nvCxnSpPr>
        <p:spPr>
          <a:xfrm flipV="1">
            <a:off x="10110787"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Rechte verbindingslijn 44">
            <a:extLst>
              <a:ext uri="{FF2B5EF4-FFF2-40B4-BE49-F238E27FC236}">
                <a16:creationId xmlns:a16="http://schemas.microsoft.com/office/drawing/2014/main" id="{C41E895C-064A-5DDB-8469-ABE05E06F9A8}"/>
              </a:ext>
            </a:extLst>
          </p:cNvPr>
          <p:cNvCxnSpPr>
            <a:cxnSpLocks/>
          </p:cNvCxnSpPr>
          <p:nvPr/>
        </p:nvCxnSpPr>
        <p:spPr>
          <a:xfrm flipH="1">
            <a:off x="9811807" y="463259"/>
            <a:ext cx="2989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9" name="Rechte verbindingslijn 58">
            <a:extLst>
              <a:ext uri="{FF2B5EF4-FFF2-40B4-BE49-F238E27FC236}">
                <a16:creationId xmlns:a16="http://schemas.microsoft.com/office/drawing/2014/main" id="{64538B01-F75E-2868-AA26-729D451EC956}"/>
              </a:ext>
            </a:extLst>
          </p:cNvPr>
          <p:cNvCxnSpPr>
            <a:cxnSpLocks/>
          </p:cNvCxnSpPr>
          <p:nvPr/>
        </p:nvCxnSpPr>
        <p:spPr>
          <a:xfrm>
            <a:off x="9463086" y="834733"/>
            <a:ext cx="0" cy="714375"/>
          </a:xfrm>
          <a:prstGeom prst="line">
            <a:avLst/>
          </a:prstGeom>
        </p:spPr>
        <p:style>
          <a:lnRef idx="2">
            <a:schemeClr val="accent1"/>
          </a:lnRef>
          <a:fillRef idx="0">
            <a:schemeClr val="accent1"/>
          </a:fillRef>
          <a:effectRef idx="1">
            <a:schemeClr val="accent1"/>
          </a:effectRef>
          <a:fontRef idx="minor">
            <a:schemeClr val="tx1"/>
          </a:fontRef>
        </p:style>
      </p:cxnSp>
      <p:sp>
        <p:nvSpPr>
          <p:cNvPr id="2" name="Tekstvak 1">
            <a:extLst>
              <a:ext uri="{FF2B5EF4-FFF2-40B4-BE49-F238E27FC236}">
                <a16:creationId xmlns:a16="http://schemas.microsoft.com/office/drawing/2014/main" id="{68CAE1B1-BCBB-30D2-EC49-B72E8648C501}"/>
              </a:ext>
            </a:extLst>
          </p:cNvPr>
          <p:cNvSpPr txBox="1"/>
          <p:nvPr/>
        </p:nvSpPr>
        <p:spPr>
          <a:xfrm>
            <a:off x="-3711272" y="2363532"/>
            <a:ext cx="2036212" cy="1015663"/>
          </a:xfrm>
          <a:prstGeom prst="rect">
            <a:avLst/>
          </a:prstGeom>
          <a:noFill/>
        </p:spPr>
        <p:txBody>
          <a:bodyPr wrap="square">
            <a:spAutoFit/>
          </a:bodyPr>
          <a:lstStyle/>
          <a:p>
            <a:r>
              <a:rPr lang="nl-NL" sz="6000" b="0" i="0">
                <a:solidFill>
                  <a:srgbClr val="343537"/>
                </a:solidFill>
                <a:effectLst/>
              </a:rPr>
              <a:t>1890</a:t>
            </a:r>
            <a:endParaRPr lang="nl-NL" sz="6000"/>
          </a:p>
        </p:txBody>
      </p:sp>
      <p:sp>
        <p:nvSpPr>
          <p:cNvPr id="3" name="Tekstvak 2">
            <a:extLst>
              <a:ext uri="{FF2B5EF4-FFF2-40B4-BE49-F238E27FC236}">
                <a16:creationId xmlns:a16="http://schemas.microsoft.com/office/drawing/2014/main" id="{CC3F2A96-AEF3-8C17-3D0E-8AAF44C988A4}"/>
              </a:ext>
            </a:extLst>
          </p:cNvPr>
          <p:cNvSpPr txBox="1"/>
          <p:nvPr/>
        </p:nvSpPr>
        <p:spPr>
          <a:xfrm>
            <a:off x="-5056331" y="3474762"/>
            <a:ext cx="4567236" cy="923330"/>
          </a:xfrm>
          <a:prstGeom prst="rect">
            <a:avLst/>
          </a:prstGeom>
          <a:noFill/>
        </p:spPr>
        <p:txBody>
          <a:bodyPr wrap="square">
            <a:spAutoFit/>
          </a:bodyPr>
          <a:lstStyle/>
          <a:p>
            <a:r>
              <a:rPr lang="nl-NL">
                <a:solidFill>
                  <a:srgbClr val="343537"/>
                </a:solidFill>
                <a:latin typeface="RijksText"/>
              </a:rPr>
              <a:t>V</a:t>
            </a:r>
            <a:r>
              <a:rPr lang="nl-NL" b="0" i="0">
                <a:solidFill>
                  <a:srgbClr val="343537"/>
                </a:solidFill>
                <a:effectLst/>
                <a:latin typeface="RijksText"/>
              </a:rPr>
              <a:t>eel kunstenaars en ambachtslieden hadden genoeg van de neostijlen; zij bedachten een geheel nieuwe vormentaal.</a:t>
            </a:r>
            <a:endParaRPr lang="nl-NL"/>
          </a:p>
        </p:txBody>
      </p:sp>
      <p:sp>
        <p:nvSpPr>
          <p:cNvPr id="4" name="Tekstvak 3">
            <a:extLst>
              <a:ext uri="{FF2B5EF4-FFF2-40B4-BE49-F238E27FC236}">
                <a16:creationId xmlns:a16="http://schemas.microsoft.com/office/drawing/2014/main" id="{2A62223D-F9DD-7552-5403-FF77F66AFF58}"/>
              </a:ext>
            </a:extLst>
          </p:cNvPr>
          <p:cNvSpPr txBox="1"/>
          <p:nvPr/>
        </p:nvSpPr>
        <p:spPr>
          <a:xfrm>
            <a:off x="5937616" y="2366049"/>
            <a:ext cx="2423695" cy="1015663"/>
          </a:xfrm>
          <a:prstGeom prst="rect">
            <a:avLst/>
          </a:prstGeom>
          <a:noFill/>
        </p:spPr>
        <p:txBody>
          <a:bodyPr wrap="square">
            <a:spAutoFit/>
          </a:bodyPr>
          <a:lstStyle/>
          <a:p>
            <a:r>
              <a:rPr lang="nl-NL" sz="6000" b="0" i="0">
                <a:solidFill>
                  <a:srgbClr val="202122"/>
                </a:solidFill>
                <a:effectLst/>
              </a:rPr>
              <a:t>1895</a:t>
            </a:r>
            <a:endParaRPr lang="nl-NL" sz="6000"/>
          </a:p>
        </p:txBody>
      </p:sp>
      <p:sp>
        <p:nvSpPr>
          <p:cNvPr id="5" name="Tekstvak 4">
            <a:extLst>
              <a:ext uri="{FF2B5EF4-FFF2-40B4-BE49-F238E27FC236}">
                <a16:creationId xmlns:a16="http://schemas.microsoft.com/office/drawing/2014/main" id="{7684E993-7F74-F0B2-9CF3-BBABC681BA84}"/>
              </a:ext>
            </a:extLst>
          </p:cNvPr>
          <p:cNvSpPr txBox="1"/>
          <p:nvPr/>
        </p:nvSpPr>
        <p:spPr>
          <a:xfrm>
            <a:off x="4895850" y="3474762"/>
            <a:ext cx="4567236" cy="2308324"/>
          </a:xfrm>
          <a:prstGeom prst="rect">
            <a:avLst/>
          </a:prstGeom>
          <a:noFill/>
        </p:spPr>
        <p:txBody>
          <a:bodyPr wrap="square">
            <a:spAutoFit/>
          </a:bodyPr>
          <a:lstStyle/>
          <a:p>
            <a:r>
              <a:rPr lang="nl-NL" b="0" i="0">
                <a:solidFill>
                  <a:srgbClr val="202122"/>
                </a:solidFill>
                <a:effectLst/>
                <a:latin typeface="Arial" panose="020B0604020202020204" pitchFamily="34" charset="0"/>
              </a:rPr>
              <a:t>De naam Art Nouveau komt van een Duitser, Siegfried Bing, die een galerie opende genaamd L’Art Nouveau. L’Art Nouveau was een progressieve salon waar jonge kunstenaars hun nieuwe kunst exposeerden. </a:t>
            </a:r>
          </a:p>
          <a:p>
            <a:r>
              <a:rPr lang="nl-NL" b="0" i="0">
                <a:solidFill>
                  <a:srgbClr val="202122"/>
                </a:solidFill>
                <a:effectLst/>
                <a:latin typeface="Arial" panose="020B0604020202020204" pitchFamily="34" charset="0"/>
              </a:rPr>
              <a:t>Zo kwam deze kunststroming aan zijn naam.</a:t>
            </a:r>
            <a:endParaRPr lang="nl-NL"/>
          </a:p>
        </p:txBody>
      </p:sp>
      <p:sp>
        <p:nvSpPr>
          <p:cNvPr id="9" name="Tekstvak 8">
            <a:extLst>
              <a:ext uri="{FF2B5EF4-FFF2-40B4-BE49-F238E27FC236}">
                <a16:creationId xmlns:a16="http://schemas.microsoft.com/office/drawing/2014/main" id="{02852680-317A-F1E6-9527-64D1B9242490}"/>
              </a:ext>
            </a:extLst>
          </p:cNvPr>
          <p:cNvSpPr txBox="1"/>
          <p:nvPr/>
        </p:nvSpPr>
        <p:spPr>
          <a:xfrm>
            <a:off x="13880225" y="2366048"/>
            <a:ext cx="1826141" cy="1015663"/>
          </a:xfrm>
          <a:prstGeom prst="rect">
            <a:avLst/>
          </a:prstGeom>
          <a:noFill/>
        </p:spPr>
        <p:txBody>
          <a:bodyPr wrap="none" rtlCol="0">
            <a:spAutoFit/>
          </a:bodyPr>
          <a:lstStyle/>
          <a:p>
            <a:r>
              <a:rPr lang="nl-NL" sz="6000"/>
              <a:t>1914</a:t>
            </a:r>
          </a:p>
        </p:txBody>
      </p:sp>
      <p:sp>
        <p:nvSpPr>
          <p:cNvPr id="11" name="Tekstvak 10">
            <a:extLst>
              <a:ext uri="{FF2B5EF4-FFF2-40B4-BE49-F238E27FC236}">
                <a16:creationId xmlns:a16="http://schemas.microsoft.com/office/drawing/2014/main" id="{508E9809-2D92-37E3-3225-B96D2DFA4F65}"/>
              </a:ext>
            </a:extLst>
          </p:cNvPr>
          <p:cNvSpPr txBox="1"/>
          <p:nvPr/>
        </p:nvSpPr>
        <p:spPr>
          <a:xfrm>
            <a:off x="12539682" y="3474389"/>
            <a:ext cx="4567236" cy="1200329"/>
          </a:xfrm>
          <a:prstGeom prst="rect">
            <a:avLst/>
          </a:prstGeom>
          <a:noFill/>
        </p:spPr>
        <p:txBody>
          <a:bodyPr wrap="square" rtlCol="0">
            <a:spAutoFit/>
          </a:bodyPr>
          <a:lstStyle/>
          <a:p>
            <a:r>
              <a:rPr lang="nl-NL"/>
              <a:t>In 1910 nam de invloed in Europa weer af. </a:t>
            </a:r>
            <a:r>
              <a:rPr lang="nl-NL">
                <a:solidFill>
                  <a:srgbClr val="202122"/>
                </a:solidFill>
                <a:latin typeface="Arial" panose="020B0604020202020204" pitchFamily="34" charset="0"/>
              </a:rPr>
              <a:t>I</a:t>
            </a:r>
            <a:r>
              <a:rPr lang="nl-NL" b="0" i="0">
                <a:solidFill>
                  <a:srgbClr val="202122"/>
                </a:solidFill>
                <a:effectLst/>
                <a:latin typeface="Arial" panose="020B0604020202020204" pitchFamily="34" charset="0"/>
              </a:rPr>
              <a:t>n het oosten kon hij wat langer voortbestaan. Daarna maakt Art Nouveau plaats voor nieuwe kuststomen. </a:t>
            </a:r>
            <a:endParaRPr lang="nl-NL"/>
          </a:p>
        </p:txBody>
      </p:sp>
      <p:pic>
        <p:nvPicPr>
          <p:cNvPr id="6" name="Picture 5">
            <a:extLst>
              <a:ext uri="{FF2B5EF4-FFF2-40B4-BE49-F238E27FC236}">
                <a16:creationId xmlns:a16="http://schemas.microsoft.com/office/drawing/2014/main" id="{CEEB1378-AF73-69B1-99F5-C11295A45BC9}"/>
              </a:ext>
            </a:extLst>
          </p:cNvPr>
          <p:cNvPicPr>
            <a:picLocks noChangeAspect="1"/>
          </p:cNvPicPr>
          <p:nvPr/>
        </p:nvPicPr>
        <p:blipFill>
          <a:blip r:embed="rId3">
            <a:extLst>
              <a:ext uri="{837473B0-CC2E-450A-ABE3-18F120FF3D39}">
                <a1611:picAttrSrcUrl xmlns:a1611="http://schemas.microsoft.com/office/drawing/2016/11/main" r:id="rId4"/>
              </a:ext>
            </a:extLst>
          </a:blip>
          <a:srcRect l="39357" r="39357"/>
          <a:stretch/>
        </p:blipFill>
        <p:spPr>
          <a:xfrm>
            <a:off x="-87755" y="-158377"/>
            <a:ext cx="203621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5062076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Rechte verbindingslijn 66">
            <a:extLst>
              <a:ext uri="{FF2B5EF4-FFF2-40B4-BE49-F238E27FC236}">
                <a16:creationId xmlns:a16="http://schemas.microsoft.com/office/drawing/2014/main" id="{BEDFFE1B-BD4A-4EBA-1E8A-5348AA1B51D1}"/>
              </a:ext>
            </a:extLst>
          </p:cNvPr>
          <p:cNvCxnSpPr>
            <a:cxnSpLocks/>
          </p:cNvCxnSpPr>
          <p:nvPr/>
        </p:nvCxnSpPr>
        <p:spPr>
          <a:xfrm>
            <a:off x="1985963" y="3323230"/>
            <a:ext cx="7477123" cy="0"/>
          </a:xfrm>
          <a:prstGeom prst="line">
            <a:avLst/>
          </a:prstGeom>
        </p:spPr>
        <p:style>
          <a:lnRef idx="2">
            <a:schemeClr val="accent1"/>
          </a:lnRef>
          <a:fillRef idx="0">
            <a:schemeClr val="accent1"/>
          </a:fillRef>
          <a:effectRef idx="1">
            <a:schemeClr val="accent1"/>
          </a:effectRef>
          <a:fontRef idx="minor">
            <a:schemeClr val="tx1"/>
          </a:fontRef>
        </p:style>
      </p:cxnSp>
      <p:sp>
        <p:nvSpPr>
          <p:cNvPr id="15" name="Rechthoek 14">
            <a:extLst>
              <a:ext uri="{FF2B5EF4-FFF2-40B4-BE49-F238E27FC236}">
                <a16:creationId xmlns:a16="http://schemas.microsoft.com/office/drawing/2014/main" id="{274B7202-774D-1C23-C06A-878F88D231D2}"/>
              </a:ext>
            </a:extLst>
          </p:cNvPr>
          <p:cNvSpPr/>
          <p:nvPr/>
        </p:nvSpPr>
        <p:spPr>
          <a:xfrm>
            <a:off x="1985963" y="834734"/>
            <a:ext cx="10327003" cy="542925"/>
          </a:xfrm>
          <a:prstGeom prst="rect">
            <a:avLst/>
          </a:prstGeom>
          <a:solidFill>
            <a:srgbClr val="D4B1A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xtBox 6">
            <a:extLst>
              <a:ext uri="{FF2B5EF4-FFF2-40B4-BE49-F238E27FC236}">
                <a16:creationId xmlns:a16="http://schemas.microsoft.com/office/drawing/2014/main" id="{538F5CDB-7729-02AA-B7E3-BA3E794C3708}"/>
              </a:ext>
            </a:extLst>
          </p:cNvPr>
          <p:cNvSpPr txBox="1"/>
          <p:nvPr/>
        </p:nvSpPr>
        <p:spPr>
          <a:xfrm>
            <a:off x="-87313" y="7016750"/>
            <a:ext cx="2035176" cy="317500"/>
          </a:xfrm>
          <a:prstGeom prst="rect">
            <a:avLst/>
          </a:prstGeom>
        </p:spPr>
        <p:txBody>
          <a:bodyPr>
            <a:normAutofit fontScale="47500" lnSpcReduction="20000"/>
          </a:bodyPr>
          <a:lstStyle/>
          <a:p>
            <a:r>
              <a:rPr lang="en-US"/>
              <a:t>ThePhoto by PhotoAuthor is licensed under CCYYSA.</a:t>
            </a:r>
          </a:p>
        </p:txBody>
      </p:sp>
      <p:sp>
        <p:nvSpPr>
          <p:cNvPr id="8" name="Tekstvak 7">
            <a:extLst>
              <a:ext uri="{FF2B5EF4-FFF2-40B4-BE49-F238E27FC236}">
                <a16:creationId xmlns:a16="http://schemas.microsoft.com/office/drawing/2014/main" id="{D5A9BD37-313C-2954-5736-C45113C9F822}"/>
              </a:ext>
            </a:extLst>
          </p:cNvPr>
          <p:cNvSpPr txBox="1"/>
          <p:nvPr/>
        </p:nvSpPr>
        <p:spPr>
          <a:xfrm>
            <a:off x="4152528" y="98213"/>
            <a:ext cx="3106487" cy="369332"/>
          </a:xfrm>
          <a:prstGeom prst="rect">
            <a:avLst/>
          </a:prstGeom>
          <a:noFill/>
        </p:spPr>
        <p:txBody>
          <a:bodyPr wrap="square" rtlCol="0">
            <a:spAutoFit/>
          </a:bodyPr>
          <a:lstStyle/>
          <a:p>
            <a:r>
              <a:rPr lang="nl-NL"/>
              <a:t>Industriële revolutie </a:t>
            </a:r>
          </a:p>
        </p:txBody>
      </p:sp>
      <p:sp>
        <p:nvSpPr>
          <p:cNvPr id="10" name="Tekstvak 9">
            <a:extLst>
              <a:ext uri="{FF2B5EF4-FFF2-40B4-BE49-F238E27FC236}">
                <a16:creationId xmlns:a16="http://schemas.microsoft.com/office/drawing/2014/main" id="{52074CD7-A5BC-51CB-41F7-0EE3F10DA1B4}"/>
              </a:ext>
            </a:extLst>
          </p:cNvPr>
          <p:cNvSpPr txBox="1"/>
          <p:nvPr/>
        </p:nvSpPr>
        <p:spPr>
          <a:xfrm>
            <a:off x="8821904" y="98213"/>
            <a:ext cx="2238375" cy="369332"/>
          </a:xfrm>
          <a:prstGeom prst="rect">
            <a:avLst/>
          </a:prstGeom>
          <a:noFill/>
        </p:spPr>
        <p:txBody>
          <a:bodyPr wrap="square" rtlCol="0">
            <a:spAutoFit/>
          </a:bodyPr>
          <a:lstStyle/>
          <a:p>
            <a:r>
              <a:rPr lang="nl-NL"/>
              <a:t>Eerste wereldoorlog </a:t>
            </a:r>
          </a:p>
        </p:txBody>
      </p:sp>
      <p:sp>
        <p:nvSpPr>
          <p:cNvPr id="16" name="Tekstvak 15">
            <a:extLst>
              <a:ext uri="{FF2B5EF4-FFF2-40B4-BE49-F238E27FC236}">
                <a16:creationId xmlns:a16="http://schemas.microsoft.com/office/drawing/2014/main" id="{41273873-345A-A4BC-2BE3-C3EA2CC19BFB}"/>
              </a:ext>
            </a:extLst>
          </p:cNvPr>
          <p:cNvSpPr txBox="1"/>
          <p:nvPr/>
        </p:nvSpPr>
        <p:spPr>
          <a:xfrm>
            <a:off x="1947863" y="921530"/>
            <a:ext cx="3088602" cy="369332"/>
          </a:xfrm>
          <a:prstGeom prst="rect">
            <a:avLst/>
          </a:prstGeom>
          <a:noFill/>
        </p:spPr>
        <p:txBody>
          <a:bodyPr wrap="none" rtlCol="0">
            <a:spAutoFit/>
          </a:bodyPr>
          <a:lstStyle/>
          <a:p>
            <a:r>
              <a:rPr lang="nl-NL"/>
              <a:t>Tijd van pruiken en revoluties </a:t>
            </a:r>
          </a:p>
        </p:txBody>
      </p:sp>
      <p:sp>
        <p:nvSpPr>
          <p:cNvPr id="17" name="Tekstvak 16">
            <a:extLst>
              <a:ext uri="{FF2B5EF4-FFF2-40B4-BE49-F238E27FC236}">
                <a16:creationId xmlns:a16="http://schemas.microsoft.com/office/drawing/2014/main" id="{D6781703-05B4-2383-3D0A-2097F42045B4}"/>
              </a:ext>
            </a:extLst>
          </p:cNvPr>
          <p:cNvSpPr txBox="1"/>
          <p:nvPr/>
        </p:nvSpPr>
        <p:spPr>
          <a:xfrm>
            <a:off x="5258845" y="917838"/>
            <a:ext cx="3925305" cy="369332"/>
          </a:xfrm>
          <a:prstGeom prst="rect">
            <a:avLst/>
          </a:prstGeom>
          <a:noFill/>
        </p:spPr>
        <p:txBody>
          <a:bodyPr wrap="none" rtlCol="0">
            <a:spAutoFit/>
          </a:bodyPr>
          <a:lstStyle/>
          <a:p>
            <a:r>
              <a:rPr lang="nl-NL" b="1"/>
              <a:t>Tijd van burgers en stoommachines </a:t>
            </a:r>
          </a:p>
        </p:txBody>
      </p:sp>
      <p:sp>
        <p:nvSpPr>
          <p:cNvPr id="18" name="Tekstvak 17">
            <a:extLst>
              <a:ext uri="{FF2B5EF4-FFF2-40B4-BE49-F238E27FC236}">
                <a16:creationId xmlns:a16="http://schemas.microsoft.com/office/drawing/2014/main" id="{210458BB-4943-033A-9DD9-E273995837F8}"/>
              </a:ext>
            </a:extLst>
          </p:cNvPr>
          <p:cNvSpPr txBox="1"/>
          <p:nvPr/>
        </p:nvSpPr>
        <p:spPr>
          <a:xfrm>
            <a:off x="9406531" y="921530"/>
            <a:ext cx="2906437" cy="369332"/>
          </a:xfrm>
          <a:prstGeom prst="rect">
            <a:avLst/>
          </a:prstGeom>
          <a:noFill/>
        </p:spPr>
        <p:txBody>
          <a:bodyPr wrap="none" rtlCol="0">
            <a:spAutoFit/>
          </a:bodyPr>
          <a:lstStyle/>
          <a:p>
            <a:r>
              <a:rPr lang="nl-NL"/>
              <a:t>Tijd van de Wereldoorlogen </a:t>
            </a:r>
          </a:p>
        </p:txBody>
      </p:sp>
      <p:cxnSp>
        <p:nvCxnSpPr>
          <p:cNvPr id="21" name="Rechte verbindingslijn 20">
            <a:extLst>
              <a:ext uri="{FF2B5EF4-FFF2-40B4-BE49-F238E27FC236}">
                <a16:creationId xmlns:a16="http://schemas.microsoft.com/office/drawing/2014/main" id="{A6D0EC70-38D8-7ABD-5B73-043BBD4B373B}"/>
              </a:ext>
            </a:extLst>
          </p:cNvPr>
          <p:cNvCxnSpPr>
            <a:cxnSpLocks/>
          </p:cNvCxnSpPr>
          <p:nvPr/>
        </p:nvCxnSpPr>
        <p:spPr>
          <a:xfrm>
            <a:off x="4895850" y="834734"/>
            <a:ext cx="0" cy="714375"/>
          </a:xfrm>
          <a:prstGeom prst="line">
            <a:avLst/>
          </a:prstGeom>
        </p:spPr>
        <p:style>
          <a:lnRef idx="2">
            <a:schemeClr val="accent1"/>
          </a:lnRef>
          <a:fillRef idx="0">
            <a:schemeClr val="accent1"/>
          </a:fillRef>
          <a:effectRef idx="1">
            <a:schemeClr val="accent1"/>
          </a:effectRef>
          <a:fontRef idx="minor">
            <a:schemeClr val="tx1"/>
          </a:fontRef>
        </p:style>
      </p:cxnSp>
      <p:sp>
        <p:nvSpPr>
          <p:cNvPr id="25" name="Tekstvak 24">
            <a:extLst>
              <a:ext uri="{FF2B5EF4-FFF2-40B4-BE49-F238E27FC236}">
                <a16:creationId xmlns:a16="http://schemas.microsoft.com/office/drawing/2014/main" id="{0989E424-CECE-53F2-7B9C-8BB84F4469AE}"/>
              </a:ext>
            </a:extLst>
          </p:cNvPr>
          <p:cNvSpPr txBox="1"/>
          <p:nvPr/>
        </p:nvSpPr>
        <p:spPr>
          <a:xfrm>
            <a:off x="4546536" y="1477671"/>
            <a:ext cx="698628" cy="369332"/>
          </a:xfrm>
          <a:prstGeom prst="rect">
            <a:avLst/>
          </a:prstGeom>
          <a:noFill/>
        </p:spPr>
        <p:txBody>
          <a:bodyPr wrap="square" rtlCol="0">
            <a:spAutoFit/>
          </a:bodyPr>
          <a:lstStyle/>
          <a:p>
            <a:r>
              <a:rPr lang="nl-NL"/>
              <a:t>1800</a:t>
            </a:r>
          </a:p>
        </p:txBody>
      </p:sp>
      <p:sp>
        <p:nvSpPr>
          <p:cNvPr id="26" name="Tekstvak 25">
            <a:extLst>
              <a:ext uri="{FF2B5EF4-FFF2-40B4-BE49-F238E27FC236}">
                <a16:creationId xmlns:a16="http://schemas.microsoft.com/office/drawing/2014/main" id="{7FB641ED-9C11-52A1-7411-25FBCF44D57E}"/>
              </a:ext>
            </a:extLst>
          </p:cNvPr>
          <p:cNvSpPr txBox="1"/>
          <p:nvPr/>
        </p:nvSpPr>
        <p:spPr>
          <a:xfrm>
            <a:off x="9123891" y="1477671"/>
            <a:ext cx="678391" cy="369332"/>
          </a:xfrm>
          <a:prstGeom prst="rect">
            <a:avLst/>
          </a:prstGeom>
          <a:noFill/>
        </p:spPr>
        <p:txBody>
          <a:bodyPr wrap="none" rtlCol="0">
            <a:spAutoFit/>
          </a:bodyPr>
          <a:lstStyle/>
          <a:p>
            <a:r>
              <a:rPr lang="nl-NL"/>
              <a:t>1900</a:t>
            </a:r>
          </a:p>
        </p:txBody>
      </p:sp>
      <p:cxnSp>
        <p:nvCxnSpPr>
          <p:cNvPr id="32" name="Rechte verbindingslijn 31">
            <a:extLst>
              <a:ext uri="{FF2B5EF4-FFF2-40B4-BE49-F238E27FC236}">
                <a16:creationId xmlns:a16="http://schemas.microsoft.com/office/drawing/2014/main" id="{8ECA63EE-50DB-B4D7-9A1A-5AA78F2851DF}"/>
              </a:ext>
            </a:extLst>
          </p:cNvPr>
          <p:cNvCxnSpPr>
            <a:cxnSpLocks/>
          </p:cNvCxnSpPr>
          <p:nvPr/>
        </p:nvCxnSpPr>
        <p:spPr>
          <a:xfrm flipV="1">
            <a:off x="3933825"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35" name="Rechte verbindingslijn 34">
            <a:extLst>
              <a:ext uri="{FF2B5EF4-FFF2-40B4-BE49-F238E27FC236}">
                <a16:creationId xmlns:a16="http://schemas.microsoft.com/office/drawing/2014/main" id="{72075B99-046E-D4BC-42AB-CD17D924EA40}"/>
              </a:ext>
            </a:extLst>
          </p:cNvPr>
          <p:cNvCxnSpPr>
            <a:cxnSpLocks/>
          </p:cNvCxnSpPr>
          <p:nvPr/>
        </p:nvCxnSpPr>
        <p:spPr>
          <a:xfrm>
            <a:off x="3929063" y="454329"/>
            <a:ext cx="2905542" cy="8930"/>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Rechte verbindingslijn 41">
            <a:extLst>
              <a:ext uri="{FF2B5EF4-FFF2-40B4-BE49-F238E27FC236}">
                <a16:creationId xmlns:a16="http://schemas.microsoft.com/office/drawing/2014/main" id="{EF3D5892-5074-C38C-DECA-2BBDF912455B}"/>
              </a:ext>
            </a:extLst>
          </p:cNvPr>
          <p:cNvCxnSpPr>
            <a:cxnSpLocks/>
          </p:cNvCxnSpPr>
          <p:nvPr/>
        </p:nvCxnSpPr>
        <p:spPr>
          <a:xfrm flipV="1">
            <a:off x="6834605"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Rechte verbindingslijn 42">
            <a:extLst>
              <a:ext uri="{FF2B5EF4-FFF2-40B4-BE49-F238E27FC236}">
                <a16:creationId xmlns:a16="http://schemas.microsoft.com/office/drawing/2014/main" id="{9FDF357E-5F2B-EA8E-6CFF-7621FA872294}"/>
              </a:ext>
            </a:extLst>
          </p:cNvPr>
          <p:cNvCxnSpPr>
            <a:cxnSpLocks/>
          </p:cNvCxnSpPr>
          <p:nvPr/>
        </p:nvCxnSpPr>
        <p:spPr>
          <a:xfrm flipV="1">
            <a:off x="9811807"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4" name="Rechte verbindingslijn 43">
            <a:extLst>
              <a:ext uri="{FF2B5EF4-FFF2-40B4-BE49-F238E27FC236}">
                <a16:creationId xmlns:a16="http://schemas.microsoft.com/office/drawing/2014/main" id="{6EEF72F1-8037-781E-C30A-BA0B5A054AA8}"/>
              </a:ext>
            </a:extLst>
          </p:cNvPr>
          <p:cNvCxnSpPr>
            <a:cxnSpLocks/>
          </p:cNvCxnSpPr>
          <p:nvPr/>
        </p:nvCxnSpPr>
        <p:spPr>
          <a:xfrm flipV="1">
            <a:off x="10110787" y="463259"/>
            <a:ext cx="0" cy="242888"/>
          </a:xfrm>
          <a:prstGeom prst="line">
            <a:avLst/>
          </a:prstGeom>
        </p:spPr>
        <p:style>
          <a:lnRef idx="2">
            <a:schemeClr val="accent1"/>
          </a:lnRef>
          <a:fillRef idx="0">
            <a:schemeClr val="accent1"/>
          </a:fillRef>
          <a:effectRef idx="1">
            <a:schemeClr val="accent1"/>
          </a:effectRef>
          <a:fontRef idx="minor">
            <a:schemeClr val="tx1"/>
          </a:fontRef>
        </p:style>
      </p:cxnSp>
      <p:cxnSp>
        <p:nvCxnSpPr>
          <p:cNvPr id="45" name="Rechte verbindingslijn 44">
            <a:extLst>
              <a:ext uri="{FF2B5EF4-FFF2-40B4-BE49-F238E27FC236}">
                <a16:creationId xmlns:a16="http://schemas.microsoft.com/office/drawing/2014/main" id="{C41E895C-064A-5DDB-8469-ABE05E06F9A8}"/>
              </a:ext>
            </a:extLst>
          </p:cNvPr>
          <p:cNvCxnSpPr>
            <a:cxnSpLocks/>
          </p:cNvCxnSpPr>
          <p:nvPr/>
        </p:nvCxnSpPr>
        <p:spPr>
          <a:xfrm flipH="1">
            <a:off x="9811807" y="463259"/>
            <a:ext cx="29898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59" name="Rechte verbindingslijn 58">
            <a:extLst>
              <a:ext uri="{FF2B5EF4-FFF2-40B4-BE49-F238E27FC236}">
                <a16:creationId xmlns:a16="http://schemas.microsoft.com/office/drawing/2014/main" id="{64538B01-F75E-2868-AA26-729D451EC956}"/>
              </a:ext>
            </a:extLst>
          </p:cNvPr>
          <p:cNvCxnSpPr>
            <a:cxnSpLocks/>
          </p:cNvCxnSpPr>
          <p:nvPr/>
        </p:nvCxnSpPr>
        <p:spPr>
          <a:xfrm>
            <a:off x="9463086" y="834733"/>
            <a:ext cx="0" cy="714375"/>
          </a:xfrm>
          <a:prstGeom prst="line">
            <a:avLst/>
          </a:prstGeom>
        </p:spPr>
        <p:style>
          <a:lnRef idx="2">
            <a:schemeClr val="accent1"/>
          </a:lnRef>
          <a:fillRef idx="0">
            <a:schemeClr val="accent1"/>
          </a:fillRef>
          <a:effectRef idx="1">
            <a:schemeClr val="accent1"/>
          </a:effectRef>
          <a:fontRef idx="minor">
            <a:schemeClr val="tx1"/>
          </a:fontRef>
        </p:style>
      </p:cxnSp>
      <p:sp>
        <p:nvSpPr>
          <p:cNvPr id="4" name="Tekstvak 3">
            <a:extLst>
              <a:ext uri="{FF2B5EF4-FFF2-40B4-BE49-F238E27FC236}">
                <a16:creationId xmlns:a16="http://schemas.microsoft.com/office/drawing/2014/main" id="{2A62223D-F9DD-7552-5403-FF77F66AFF58}"/>
              </a:ext>
            </a:extLst>
          </p:cNvPr>
          <p:cNvSpPr txBox="1"/>
          <p:nvPr/>
        </p:nvSpPr>
        <p:spPr>
          <a:xfrm>
            <a:off x="-4277000" y="2366049"/>
            <a:ext cx="2423695" cy="1015663"/>
          </a:xfrm>
          <a:prstGeom prst="rect">
            <a:avLst/>
          </a:prstGeom>
          <a:noFill/>
        </p:spPr>
        <p:txBody>
          <a:bodyPr wrap="square">
            <a:spAutoFit/>
          </a:bodyPr>
          <a:lstStyle/>
          <a:p>
            <a:r>
              <a:rPr lang="nl-NL" sz="6000" b="0" i="0">
                <a:solidFill>
                  <a:srgbClr val="202122"/>
                </a:solidFill>
                <a:effectLst/>
              </a:rPr>
              <a:t>1895</a:t>
            </a:r>
            <a:endParaRPr lang="nl-NL" sz="6000"/>
          </a:p>
        </p:txBody>
      </p:sp>
      <p:sp>
        <p:nvSpPr>
          <p:cNvPr id="5" name="Tekstvak 4">
            <a:extLst>
              <a:ext uri="{FF2B5EF4-FFF2-40B4-BE49-F238E27FC236}">
                <a16:creationId xmlns:a16="http://schemas.microsoft.com/office/drawing/2014/main" id="{7684E993-7F74-F0B2-9CF3-BBABC681BA84}"/>
              </a:ext>
            </a:extLst>
          </p:cNvPr>
          <p:cNvSpPr txBox="1"/>
          <p:nvPr/>
        </p:nvSpPr>
        <p:spPr>
          <a:xfrm>
            <a:off x="-5318766" y="3474762"/>
            <a:ext cx="4567236" cy="2308324"/>
          </a:xfrm>
          <a:prstGeom prst="rect">
            <a:avLst/>
          </a:prstGeom>
          <a:noFill/>
        </p:spPr>
        <p:txBody>
          <a:bodyPr wrap="square">
            <a:spAutoFit/>
          </a:bodyPr>
          <a:lstStyle/>
          <a:p>
            <a:r>
              <a:rPr lang="nl-NL" b="0" i="0">
                <a:solidFill>
                  <a:srgbClr val="202122"/>
                </a:solidFill>
                <a:effectLst/>
                <a:latin typeface="Arial" panose="020B0604020202020204" pitchFamily="34" charset="0"/>
              </a:rPr>
              <a:t>De naam Art Nouveau komt van een Duitser, Siegfried Bing, die een galerie opende genaamd </a:t>
            </a:r>
            <a:r>
              <a:rPr lang="nl-NL" b="0" i="0" err="1">
                <a:solidFill>
                  <a:srgbClr val="202122"/>
                </a:solidFill>
                <a:effectLst/>
                <a:latin typeface="Arial" panose="020B0604020202020204" pitchFamily="34" charset="0"/>
              </a:rPr>
              <a:t>L’Art</a:t>
            </a:r>
            <a:r>
              <a:rPr lang="nl-NL" b="0" i="0">
                <a:solidFill>
                  <a:srgbClr val="202122"/>
                </a:solidFill>
                <a:effectLst/>
                <a:latin typeface="Arial" panose="020B0604020202020204" pitchFamily="34" charset="0"/>
              </a:rPr>
              <a:t> Nouveau. </a:t>
            </a:r>
            <a:r>
              <a:rPr lang="nl-NL" b="0" i="0" err="1">
                <a:solidFill>
                  <a:srgbClr val="202122"/>
                </a:solidFill>
                <a:effectLst/>
                <a:latin typeface="Arial" panose="020B0604020202020204" pitchFamily="34" charset="0"/>
              </a:rPr>
              <a:t>L’Art</a:t>
            </a:r>
            <a:r>
              <a:rPr lang="nl-NL" b="0" i="0">
                <a:solidFill>
                  <a:srgbClr val="202122"/>
                </a:solidFill>
                <a:effectLst/>
                <a:latin typeface="Arial" panose="020B0604020202020204" pitchFamily="34" charset="0"/>
              </a:rPr>
              <a:t> Nouveau was een progressieve salon waar jonge kunstenaars hun nieuwe kunst exposeerden. </a:t>
            </a:r>
          </a:p>
          <a:p>
            <a:r>
              <a:rPr lang="nl-NL" b="0" i="0">
                <a:solidFill>
                  <a:srgbClr val="202122"/>
                </a:solidFill>
                <a:effectLst/>
                <a:latin typeface="Arial" panose="020B0604020202020204" pitchFamily="34" charset="0"/>
              </a:rPr>
              <a:t>Zo kwam deze kunststroming aan zijn naam.</a:t>
            </a:r>
            <a:endParaRPr lang="nl-NL"/>
          </a:p>
        </p:txBody>
      </p:sp>
      <p:sp>
        <p:nvSpPr>
          <p:cNvPr id="9" name="Tekstvak 8">
            <a:extLst>
              <a:ext uri="{FF2B5EF4-FFF2-40B4-BE49-F238E27FC236}">
                <a16:creationId xmlns:a16="http://schemas.microsoft.com/office/drawing/2014/main" id="{01A6AC08-91F4-5F58-F26F-6E7686C89F67}"/>
              </a:ext>
            </a:extLst>
          </p:cNvPr>
          <p:cNvSpPr txBox="1"/>
          <p:nvPr/>
        </p:nvSpPr>
        <p:spPr>
          <a:xfrm>
            <a:off x="6236393" y="2366048"/>
            <a:ext cx="1826141" cy="1015663"/>
          </a:xfrm>
          <a:prstGeom prst="rect">
            <a:avLst/>
          </a:prstGeom>
          <a:noFill/>
        </p:spPr>
        <p:txBody>
          <a:bodyPr wrap="none" rtlCol="0">
            <a:spAutoFit/>
          </a:bodyPr>
          <a:lstStyle/>
          <a:p>
            <a:r>
              <a:rPr lang="nl-NL" sz="6000"/>
              <a:t>1914</a:t>
            </a:r>
          </a:p>
        </p:txBody>
      </p:sp>
      <p:sp>
        <p:nvSpPr>
          <p:cNvPr id="11" name="Tekstvak 10">
            <a:extLst>
              <a:ext uri="{FF2B5EF4-FFF2-40B4-BE49-F238E27FC236}">
                <a16:creationId xmlns:a16="http://schemas.microsoft.com/office/drawing/2014/main" id="{652003AA-71C7-E91B-E6A7-6C72579C5B77}"/>
              </a:ext>
            </a:extLst>
          </p:cNvPr>
          <p:cNvSpPr txBox="1"/>
          <p:nvPr/>
        </p:nvSpPr>
        <p:spPr>
          <a:xfrm>
            <a:off x="4895850" y="3474389"/>
            <a:ext cx="4567236" cy="1200329"/>
          </a:xfrm>
          <a:prstGeom prst="rect">
            <a:avLst/>
          </a:prstGeom>
          <a:noFill/>
        </p:spPr>
        <p:txBody>
          <a:bodyPr wrap="square" rtlCol="0">
            <a:spAutoFit/>
          </a:bodyPr>
          <a:lstStyle/>
          <a:p>
            <a:r>
              <a:rPr lang="nl-NL"/>
              <a:t>In 1910 nam de invloed in Europa weer af. </a:t>
            </a:r>
            <a:r>
              <a:rPr lang="nl-NL">
                <a:solidFill>
                  <a:srgbClr val="202122"/>
                </a:solidFill>
                <a:latin typeface="Arial" panose="020B0604020202020204" pitchFamily="34" charset="0"/>
              </a:rPr>
              <a:t>I</a:t>
            </a:r>
            <a:r>
              <a:rPr lang="nl-NL" b="0" i="0">
                <a:solidFill>
                  <a:srgbClr val="202122"/>
                </a:solidFill>
                <a:effectLst/>
                <a:latin typeface="Arial" panose="020B0604020202020204" pitchFamily="34" charset="0"/>
              </a:rPr>
              <a:t>n het oosten kon hij wat langer voortbestaan. Daarna maakt Art Nouveau plaats voor nieuwe kuststomen. </a:t>
            </a:r>
            <a:endParaRPr lang="nl-NL"/>
          </a:p>
        </p:txBody>
      </p:sp>
      <p:pic>
        <p:nvPicPr>
          <p:cNvPr id="6" name="Picture 5">
            <a:extLst>
              <a:ext uri="{FF2B5EF4-FFF2-40B4-BE49-F238E27FC236}">
                <a16:creationId xmlns:a16="http://schemas.microsoft.com/office/drawing/2014/main" id="{CEEB1378-AF73-69B1-99F5-C11295A45BC9}"/>
              </a:ext>
            </a:extLst>
          </p:cNvPr>
          <p:cNvPicPr>
            <a:picLocks noChangeAspect="1"/>
          </p:cNvPicPr>
          <p:nvPr/>
        </p:nvPicPr>
        <p:blipFill>
          <a:blip r:embed="rId3">
            <a:extLst>
              <a:ext uri="{837473B0-CC2E-450A-ABE3-18F120FF3D39}">
                <a1611:picAttrSrcUrl xmlns:a1611="http://schemas.microsoft.com/office/drawing/2016/11/main" r:id="rId4"/>
              </a:ext>
            </a:extLst>
          </a:blip>
          <a:srcRect l="39357" r="39357"/>
          <a:stretch/>
        </p:blipFill>
        <p:spPr>
          <a:xfrm>
            <a:off x="-87755" y="-158377"/>
            <a:ext cx="203621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681998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hthoek: afgeronde hoeken 16">
            <a:extLst>
              <a:ext uri="{FF2B5EF4-FFF2-40B4-BE49-F238E27FC236}">
                <a16:creationId xmlns:a16="http://schemas.microsoft.com/office/drawing/2014/main" id="{73E878A1-698D-F91D-FEAE-E0A795A1A270}"/>
              </a:ext>
            </a:extLst>
          </p:cNvPr>
          <p:cNvSpPr/>
          <p:nvPr/>
        </p:nvSpPr>
        <p:spPr>
          <a:xfrm>
            <a:off x="7385050" y="-628650"/>
            <a:ext cx="5370621" cy="4476750"/>
          </a:xfrm>
          <a:prstGeom prst="roundRect">
            <a:avLst/>
          </a:prstGeom>
          <a:blipFill>
            <a:blip r:embed="rId3"/>
            <a:tile tx="0" ty="0" sx="100000" sy="100000" flip="none" algn="tl"/>
          </a:blip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nl-NL"/>
          </a:p>
        </p:txBody>
      </p:sp>
      <p:pic>
        <p:nvPicPr>
          <p:cNvPr id="10" name="Picture 9" descr="Yellow lines of yellow paint on a black background&#10;&#10;Description automatically generated">
            <a:extLst>
              <a:ext uri="{FF2B5EF4-FFF2-40B4-BE49-F238E27FC236}">
                <a16:creationId xmlns:a16="http://schemas.microsoft.com/office/drawing/2014/main" id="{3C1526DF-06D8-0268-370A-051205190E88}"/>
              </a:ext>
            </a:extLst>
          </p:cNvPr>
          <p:cNvPicPr>
            <a:picLocks noChangeAspect="1"/>
          </p:cNvPicPr>
          <p:nvPr/>
        </p:nvPicPr>
        <p:blipFill>
          <a:blip r:embed="rId4">
            <a:extLst>
              <a:ext uri="{28A0092B-C50C-407E-A947-70E740481C1C}">
                <a14:useLocalDpi xmlns:a14="http://schemas.microsoft.com/office/drawing/2010/main" val="0"/>
              </a:ext>
            </a:extLst>
          </a:blip>
          <a:srcRect l="4729" t="6256" r="68088" b="77123"/>
          <a:stretch/>
        </p:blipFill>
        <p:spPr>
          <a:xfrm>
            <a:off x="3764071" y="173506"/>
            <a:ext cx="1836629" cy="713679"/>
          </a:xfrm>
          <a:prstGeom prst="rect">
            <a:avLst/>
          </a:prstGeom>
        </p:spPr>
      </p:pic>
      <p:sp>
        <p:nvSpPr>
          <p:cNvPr id="2" name="Titel 1">
            <a:extLst>
              <a:ext uri="{FF2B5EF4-FFF2-40B4-BE49-F238E27FC236}">
                <a16:creationId xmlns:a16="http://schemas.microsoft.com/office/drawing/2014/main" id="{2DB85C5B-8FCB-F749-FF91-F29F25DF510B}"/>
              </a:ext>
            </a:extLst>
          </p:cNvPr>
          <p:cNvSpPr>
            <a:spLocks noGrp="1"/>
          </p:cNvSpPr>
          <p:nvPr>
            <p:ph type="title"/>
          </p:nvPr>
        </p:nvSpPr>
        <p:spPr>
          <a:xfrm>
            <a:off x="2169169" y="69435"/>
            <a:ext cx="8991601" cy="1354499"/>
          </a:xfrm>
        </p:spPr>
        <p:txBody>
          <a:bodyPr>
            <a:normAutofit/>
          </a:bodyPr>
          <a:lstStyle/>
          <a:p>
            <a:r>
              <a:rPr lang="en-GB" sz="2800" b="1">
                <a:solidFill>
                  <a:srgbClr val="18191B"/>
                </a:solidFill>
                <a:latin typeface="Aptos Display"/>
              </a:rPr>
              <a:t>Wat </a:t>
            </a:r>
            <a:r>
              <a:rPr lang="en-GB" sz="2800" b="1" err="1">
                <a:solidFill>
                  <a:srgbClr val="18191B"/>
                </a:solidFill>
                <a:latin typeface="Aptos Display"/>
              </a:rPr>
              <a:t>zijn</a:t>
            </a:r>
            <a:r>
              <a:rPr lang="en-GB" sz="2800" b="1">
                <a:solidFill>
                  <a:srgbClr val="18191B"/>
                </a:solidFill>
                <a:latin typeface="Aptos Display"/>
              </a:rPr>
              <a:t> de highlights van</a:t>
            </a:r>
            <a:br>
              <a:rPr lang="en-GB" sz="2800" b="1">
                <a:solidFill>
                  <a:srgbClr val="18191B"/>
                </a:solidFill>
                <a:latin typeface="Aptos Display"/>
              </a:rPr>
            </a:br>
            <a:r>
              <a:rPr lang="en-GB" sz="2800" b="1">
                <a:solidFill>
                  <a:srgbClr val="18191B"/>
                </a:solidFill>
                <a:latin typeface="Aptos Display"/>
              </a:rPr>
              <a:t>de </a:t>
            </a:r>
            <a:r>
              <a:rPr lang="en-GB" sz="2800" b="1" err="1">
                <a:solidFill>
                  <a:srgbClr val="18191B"/>
                </a:solidFill>
                <a:latin typeface="Aptos Display"/>
                <a:ea typeface="Open Sans"/>
                <a:cs typeface="Open Sans"/>
              </a:rPr>
              <a:t>stijlperiode</a:t>
            </a:r>
            <a:r>
              <a:rPr lang="en-GB" sz="2800" b="1">
                <a:solidFill>
                  <a:srgbClr val="18191B"/>
                </a:solidFill>
                <a:latin typeface="Aptos Display"/>
              </a:rPr>
              <a:t>?</a:t>
            </a:r>
            <a:endParaRPr lang="nl-NL" sz="2800" b="1">
              <a:latin typeface="Aptos Display"/>
            </a:endParaRPr>
          </a:p>
        </p:txBody>
      </p:sp>
      <p:sp>
        <p:nvSpPr>
          <p:cNvPr id="3" name="Tijdelijke aanduiding voor inhoud 2">
            <a:extLst>
              <a:ext uri="{FF2B5EF4-FFF2-40B4-BE49-F238E27FC236}">
                <a16:creationId xmlns:a16="http://schemas.microsoft.com/office/drawing/2014/main" id="{65CDBBA8-C7FA-169F-2D50-C80FF6E03747}"/>
              </a:ext>
            </a:extLst>
          </p:cNvPr>
          <p:cNvSpPr>
            <a:spLocks noGrp="1"/>
          </p:cNvSpPr>
          <p:nvPr>
            <p:ph idx="1"/>
          </p:nvPr>
        </p:nvSpPr>
        <p:spPr>
          <a:xfrm>
            <a:off x="2169168" y="1423933"/>
            <a:ext cx="9593164" cy="4753029"/>
          </a:xfrm>
        </p:spPr>
        <p:txBody>
          <a:bodyPr/>
          <a:lstStyle/>
          <a:p>
            <a:r>
              <a:rPr lang="nl-NL" sz="2000"/>
              <a:t>Gezien als grondlegger: </a:t>
            </a:r>
            <a:r>
              <a:rPr lang="nl-NL" sz="2000" b="1" i="1">
                <a:effectLst>
                  <a:outerShdw blurRad="38100" dist="38100" dir="2700000" algn="tl">
                    <a:srgbClr val="000000">
                      <a:alpha val="43137"/>
                    </a:srgbClr>
                  </a:outerShdw>
                </a:effectLst>
              </a:rPr>
              <a:t>William Morris</a:t>
            </a:r>
            <a:br>
              <a:rPr lang="nl-NL" sz="2000"/>
            </a:br>
            <a:r>
              <a:rPr lang="nl-NL" sz="2000"/>
              <a:t>atelier in 1861 met veel kunstvormen</a:t>
            </a:r>
          </a:p>
          <a:p>
            <a:r>
              <a:rPr lang="nl-NL" sz="2000"/>
              <a:t>Vooral gericht op kalligrafie en illustreren;</a:t>
            </a:r>
            <a:br>
              <a:rPr lang="nl-NL" sz="2000"/>
            </a:br>
            <a:r>
              <a:rPr lang="nl-NL" sz="1100" i="1"/>
              <a:t>boeken, glas-in-loodramen, behangmotieven, houtsnijkunst,</a:t>
            </a:r>
            <a:br>
              <a:rPr lang="nl-NL" sz="1100" i="1"/>
            </a:br>
            <a:r>
              <a:rPr lang="nl-NL" sz="1100" i="1"/>
              <a:t>wandtapijten</a:t>
            </a:r>
          </a:p>
          <a:p>
            <a:r>
              <a:rPr lang="nl-NL" sz="2000"/>
              <a:t>Tal van architectuur en gebruiksvoorwerpen</a:t>
            </a:r>
            <a:br>
              <a:rPr lang="nl-NL" sz="2000"/>
            </a:br>
            <a:r>
              <a:rPr lang="nl-NL" sz="2000"/>
              <a:t>in West-Europa nog steeds te vinden</a:t>
            </a:r>
          </a:p>
          <a:p>
            <a:endParaRPr lang="nl-NL" sz="2000"/>
          </a:p>
          <a:p>
            <a:pPr marL="0" indent="0">
              <a:buNone/>
            </a:pPr>
            <a:r>
              <a:rPr lang="nl-NL" sz="2000" b="1"/>
              <a:t>Voorbeelden van plekken om Art Nouveau</a:t>
            </a:r>
            <a:br>
              <a:rPr lang="nl-NL" sz="2000" b="1"/>
            </a:br>
            <a:r>
              <a:rPr lang="nl-NL" sz="2000" b="1"/>
              <a:t>te ervaren:</a:t>
            </a:r>
          </a:p>
          <a:p>
            <a:pPr>
              <a:buFont typeface="Wingdings" panose="05000000000000000000" pitchFamily="2" charset="2"/>
              <a:buChar char="§"/>
            </a:pPr>
            <a:r>
              <a:rPr lang="nl-NL" sz="1400" i="1" err="1"/>
              <a:t>Secessionsgebouw</a:t>
            </a:r>
            <a:r>
              <a:rPr lang="nl-NL" sz="1400" i="1"/>
              <a:t>  ↬  Wenen</a:t>
            </a:r>
          </a:p>
          <a:p>
            <a:pPr>
              <a:buFont typeface="Wingdings" panose="05000000000000000000" pitchFamily="2" charset="2"/>
              <a:buChar char="§"/>
            </a:pPr>
            <a:r>
              <a:rPr lang="en-GB" sz="1400" i="1"/>
              <a:t>Metro  ↬  </a:t>
            </a:r>
            <a:r>
              <a:rPr lang="en-GB" sz="1400" i="1" err="1"/>
              <a:t>Parijs</a:t>
            </a:r>
            <a:endParaRPr lang="en-GB" sz="1400" i="1"/>
          </a:p>
          <a:p>
            <a:pPr>
              <a:buFont typeface="Wingdings" panose="05000000000000000000" pitchFamily="2" charset="2"/>
              <a:buChar char="§"/>
            </a:pPr>
            <a:r>
              <a:rPr lang="nl-NL" sz="1400" i="1"/>
              <a:t>Huis met de Chimaera’s  </a:t>
            </a:r>
            <a:r>
              <a:rPr lang="en-GB" sz="1400" i="1"/>
              <a:t>↬   </a:t>
            </a:r>
            <a:r>
              <a:rPr lang="nl-NL" sz="1400" i="1"/>
              <a:t>Kiev</a:t>
            </a:r>
          </a:p>
          <a:p>
            <a:pPr>
              <a:buFont typeface="Wingdings" panose="05000000000000000000" pitchFamily="2" charset="2"/>
              <a:buChar char="§"/>
            </a:pPr>
            <a:r>
              <a:rPr lang="nl-NL" sz="1400" i="1"/>
              <a:t>Wintertuin Ursulinen </a:t>
            </a:r>
            <a:r>
              <a:rPr lang="en-GB" sz="1400" i="1"/>
              <a:t>↬  </a:t>
            </a:r>
            <a:r>
              <a:rPr lang="en-GB" sz="1400" i="1" err="1"/>
              <a:t>Mechelen</a:t>
            </a:r>
            <a:endParaRPr lang="en-GB" sz="1400" i="1"/>
          </a:p>
          <a:p>
            <a:pPr>
              <a:buFont typeface="Wingdings" panose="05000000000000000000" pitchFamily="2" charset="2"/>
              <a:buChar char="§"/>
            </a:pPr>
            <a:r>
              <a:rPr lang="en-GB" sz="1400" i="1"/>
              <a:t>Het </a:t>
            </a:r>
            <a:r>
              <a:rPr lang="en-GB" sz="1400" i="1" err="1"/>
              <a:t>Chauchiehuis</a:t>
            </a:r>
            <a:r>
              <a:rPr lang="en-GB" sz="1400" i="1"/>
              <a:t> ↬  Brussel</a:t>
            </a:r>
            <a:endParaRPr lang="nl-NL" sz="1400" i="1"/>
          </a:p>
        </p:txBody>
      </p:sp>
      <p:pic>
        <p:nvPicPr>
          <p:cNvPr id="5" name="Picture 4" descr="A stained glass window with flowers and butterflies&#10;&#10;Description automatically generated">
            <a:extLst>
              <a:ext uri="{FF2B5EF4-FFF2-40B4-BE49-F238E27FC236}">
                <a16:creationId xmlns:a16="http://schemas.microsoft.com/office/drawing/2014/main" id="{B321D48A-6A31-3292-1A27-9E7DE6C3841F}"/>
              </a:ext>
            </a:extLst>
          </p:cNvPr>
          <p:cNvPicPr>
            <a:picLocks noChangeAspect="1"/>
          </p:cNvPicPr>
          <p:nvPr/>
        </p:nvPicPr>
        <p:blipFill>
          <a:blip r:embed="rId5">
            <a:extLst>
              <a:ext uri="{837473B0-CC2E-450A-ABE3-18F120FF3D39}">
                <a1611:picAttrSrcUrl xmlns:a1611="http://schemas.microsoft.com/office/drawing/2016/11/main" r:id="rId6"/>
              </a:ext>
            </a:extLst>
          </a:blip>
          <a:srcRect l="33783" r="33783"/>
          <a:stretch/>
        </p:blipFill>
        <p:spPr>
          <a:xfrm>
            <a:off x="-87755" y="-158377"/>
            <a:ext cx="203621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a:extLst>
              <a:ext uri="{FF2B5EF4-FFF2-40B4-BE49-F238E27FC236}">
                <a16:creationId xmlns:a16="http://schemas.microsoft.com/office/drawing/2014/main" id="{D18B45FB-1293-D908-6E89-12EE1BD753BE}"/>
              </a:ext>
            </a:extLst>
          </p:cNvPr>
          <p:cNvSpPr txBox="1"/>
          <p:nvPr/>
        </p:nvSpPr>
        <p:spPr>
          <a:xfrm>
            <a:off x="-87313" y="7016750"/>
            <a:ext cx="2035176" cy="317500"/>
          </a:xfrm>
          <a:prstGeom prst="rect">
            <a:avLst/>
          </a:prstGeom>
        </p:spPr>
        <p:txBody>
          <a:bodyPr>
            <a:normAutofit fontScale="47500" lnSpcReduction="20000"/>
          </a:bodyPr>
          <a:lstStyle/>
          <a:p>
            <a:r>
              <a:rPr lang="en-US"/>
              <a:t>ThePhoto by PhotoAuthor is licensed under CCYYSA.</a:t>
            </a:r>
          </a:p>
        </p:txBody>
      </p:sp>
      <p:sp>
        <p:nvSpPr>
          <p:cNvPr id="6" name="Tekstvak 5">
            <a:extLst>
              <a:ext uri="{FF2B5EF4-FFF2-40B4-BE49-F238E27FC236}">
                <a16:creationId xmlns:a16="http://schemas.microsoft.com/office/drawing/2014/main" id="{AA83E019-0F98-8AFA-0918-F1CB235150BD}"/>
              </a:ext>
            </a:extLst>
          </p:cNvPr>
          <p:cNvSpPr txBox="1"/>
          <p:nvPr/>
        </p:nvSpPr>
        <p:spPr>
          <a:xfrm>
            <a:off x="7741649" y="2782669"/>
            <a:ext cx="2059282" cy="646331"/>
          </a:xfrm>
          <a:prstGeom prst="rect">
            <a:avLst/>
          </a:prstGeom>
          <a:noFill/>
        </p:spPr>
        <p:txBody>
          <a:bodyPr wrap="none" rtlCol="0">
            <a:spAutoFit/>
          </a:bodyPr>
          <a:lstStyle/>
          <a:p>
            <a:pPr algn="r"/>
            <a:r>
              <a:rPr lang="nl-NL" i="1">
                <a:solidFill>
                  <a:schemeClr val="bg2">
                    <a:lumMod val="50000"/>
                  </a:schemeClr>
                </a:solidFill>
              </a:rPr>
              <a:t>‘De kus’</a:t>
            </a:r>
          </a:p>
          <a:p>
            <a:pPr algn="r"/>
            <a:r>
              <a:rPr lang="nl-NL" i="1">
                <a:solidFill>
                  <a:schemeClr val="bg2">
                    <a:lumMod val="50000"/>
                  </a:schemeClr>
                </a:solidFill>
              </a:rPr>
              <a:t>Gustav Klimt, 1908</a:t>
            </a:r>
          </a:p>
        </p:txBody>
      </p:sp>
      <p:pic>
        <p:nvPicPr>
          <p:cNvPr id="1026" name="Picture 2" descr="Viennese Visionary: The Life and Art of Gustav Klimt">
            <a:extLst>
              <a:ext uri="{FF2B5EF4-FFF2-40B4-BE49-F238E27FC236}">
                <a16:creationId xmlns:a16="http://schemas.microsoft.com/office/drawing/2014/main" id="{ACD18BDC-D34D-F6E0-14BB-C4AC3904C5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7741649" y="469055"/>
            <a:ext cx="3852349" cy="2117899"/>
          </a:xfrm>
          <a:prstGeom prst="rect">
            <a:avLst/>
          </a:prstGeom>
          <a:ln w="88900" cap="sq" cmpd="thickThin">
            <a:solidFill>
              <a:schemeClr val="accent2">
                <a:lumMod val="40000"/>
                <a:lumOff val="60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4" name="Picture 2" descr="Poster De Kus - Gustav Klimt - Kleur - Large 70x50 - Wanddecoratie -... |  bol">
            <a:extLst>
              <a:ext uri="{FF2B5EF4-FFF2-40B4-BE49-F238E27FC236}">
                <a16:creationId xmlns:a16="http://schemas.microsoft.com/office/drawing/2014/main" id="{D693F12B-7BD8-1B6D-E909-A4F37AEC965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888536" y="173506"/>
            <a:ext cx="2108407" cy="3208284"/>
          </a:xfrm>
          <a:prstGeom prst="rect">
            <a:avLst/>
          </a:prstGeom>
          <a:ln w="88900" cap="sq" cmpd="thickThin">
            <a:solidFill>
              <a:schemeClr val="accent2">
                <a:lumMod val="75000"/>
              </a:schemeClr>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B082E112-B761-46AB-28A8-9C2EA5802A0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71026" y="4072651"/>
            <a:ext cx="2262082" cy="12760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1C2D6BD-FCF9-CC1F-C98E-2594E5E9715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05181" y="5434067"/>
            <a:ext cx="2037292" cy="1276076"/>
          </a:xfrm>
          <a:prstGeom prst="rect">
            <a:avLst/>
          </a:prstGeom>
        </p:spPr>
      </p:pic>
      <p:pic>
        <p:nvPicPr>
          <p:cNvPr id="9" name="Picture 2" descr="Wintertuin Ursulinen, vlakbij Mechelen (België) | Mooistestedentrips.nl">
            <a:extLst>
              <a:ext uri="{FF2B5EF4-FFF2-40B4-BE49-F238E27FC236}">
                <a16:creationId xmlns:a16="http://schemas.microsoft.com/office/drawing/2014/main" id="{D90FBD72-7315-0404-F3DB-586D1A3B561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524750" y="5437154"/>
            <a:ext cx="2370075" cy="1272989"/>
          </a:xfrm>
          <a:prstGeom prst="rect">
            <a:avLst/>
          </a:prstGeom>
          <a:noFill/>
          <a:extLst>
            <a:ext uri="{909E8E84-426E-40DD-AFC4-6F175D3DCCD1}">
              <a14:hiddenFill xmlns:a14="http://schemas.microsoft.com/office/drawing/2010/main">
                <a:solidFill>
                  <a:srgbClr val="FFFFFF"/>
                </a:solidFill>
              </a14:hiddenFill>
            </a:ext>
          </a:extLst>
        </p:spPr>
      </p:pic>
      <p:pic>
        <p:nvPicPr>
          <p:cNvPr id="12" name="Afbeelding 11">
            <a:extLst>
              <a:ext uri="{FF2B5EF4-FFF2-40B4-BE49-F238E27FC236}">
                <a16:creationId xmlns:a16="http://schemas.microsoft.com/office/drawing/2014/main" id="{8BD00158-DBE6-0CF2-71DA-8413BBD7518A}"/>
              </a:ext>
            </a:extLst>
          </p:cNvPr>
          <p:cNvPicPr>
            <a:picLocks noChangeAspect="1"/>
          </p:cNvPicPr>
          <p:nvPr/>
        </p:nvPicPr>
        <p:blipFill>
          <a:blip r:embed="rId12"/>
          <a:stretch>
            <a:fillRect/>
          </a:stretch>
        </p:blipFill>
        <p:spPr>
          <a:xfrm>
            <a:off x="7962900" y="4195385"/>
            <a:ext cx="1727904" cy="1153342"/>
          </a:xfrm>
          <a:prstGeom prst="rect">
            <a:avLst/>
          </a:prstGeom>
        </p:spPr>
      </p:pic>
      <p:cxnSp>
        <p:nvCxnSpPr>
          <p:cNvPr id="16" name="Rechte verbindingslijn 15">
            <a:extLst>
              <a:ext uri="{FF2B5EF4-FFF2-40B4-BE49-F238E27FC236}">
                <a16:creationId xmlns:a16="http://schemas.microsoft.com/office/drawing/2014/main" id="{EF97B648-0DC3-534A-E9E4-0BE02BB0188C}"/>
              </a:ext>
            </a:extLst>
          </p:cNvPr>
          <p:cNvCxnSpPr/>
          <p:nvPr/>
        </p:nvCxnSpPr>
        <p:spPr>
          <a:xfrm>
            <a:off x="7677150" y="3429000"/>
            <a:ext cx="2013654" cy="0"/>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392580234"/>
      </p:ext>
    </p:extLst>
  </p:cSld>
  <p:clrMapOvr>
    <a:masterClrMapping/>
  </p:clrMapOvr>
  <p:transition spd="med">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F8936C-9B4E-B4A0-54EE-1B0FFCB32192}"/>
              </a:ext>
            </a:extLst>
          </p:cNvPr>
          <p:cNvSpPr>
            <a:spLocks noGrp="1"/>
          </p:cNvSpPr>
          <p:nvPr>
            <p:ph type="title"/>
          </p:nvPr>
        </p:nvSpPr>
        <p:spPr>
          <a:xfrm>
            <a:off x="2156156" y="82447"/>
            <a:ext cx="9148483" cy="1347974"/>
          </a:xfrm>
        </p:spPr>
        <p:txBody>
          <a:bodyPr>
            <a:normAutofit/>
          </a:bodyPr>
          <a:lstStyle/>
          <a:p>
            <a:r>
              <a:rPr lang="nl-NL" sz="2800" b="1">
                <a:solidFill>
                  <a:srgbClr val="18191B"/>
                </a:solidFill>
                <a:latin typeface="Aptos Display"/>
              </a:rPr>
              <a:t>Welke invloed heeft de stijlperiode</a:t>
            </a:r>
            <a:br>
              <a:rPr lang="nl-NL" sz="2800" b="1">
                <a:solidFill>
                  <a:srgbClr val="18191B"/>
                </a:solidFill>
                <a:latin typeface="Aptos Display"/>
              </a:rPr>
            </a:br>
            <a:r>
              <a:rPr lang="nl-NL" sz="2800" b="1">
                <a:solidFill>
                  <a:srgbClr val="18191B"/>
                </a:solidFill>
                <a:latin typeface="Aptos Display"/>
              </a:rPr>
              <a:t>gehad op graphic design?</a:t>
            </a:r>
            <a:endParaRPr lang="nl-NL" sz="2800" b="1">
              <a:latin typeface="Aptos Display"/>
            </a:endParaRPr>
          </a:p>
        </p:txBody>
      </p:sp>
      <p:sp>
        <p:nvSpPr>
          <p:cNvPr id="3" name="Tijdelijke aanduiding voor inhoud 2">
            <a:extLst>
              <a:ext uri="{FF2B5EF4-FFF2-40B4-BE49-F238E27FC236}">
                <a16:creationId xmlns:a16="http://schemas.microsoft.com/office/drawing/2014/main" id="{33583B06-6431-1F73-A578-A05ECFC6FADE}"/>
              </a:ext>
            </a:extLst>
          </p:cNvPr>
          <p:cNvSpPr>
            <a:spLocks noGrp="1"/>
          </p:cNvSpPr>
          <p:nvPr>
            <p:ph idx="1"/>
          </p:nvPr>
        </p:nvSpPr>
        <p:spPr>
          <a:xfrm>
            <a:off x="2205317" y="1430421"/>
            <a:ext cx="9148483" cy="4351338"/>
          </a:xfrm>
        </p:spPr>
        <p:txBody>
          <a:bodyPr vert="horz" lIns="91440" tIns="45720" rIns="91440" bIns="45720" rtlCol="0" anchor="t">
            <a:normAutofit/>
          </a:bodyPr>
          <a:lstStyle/>
          <a:p>
            <a:r>
              <a:rPr lang="nl-NL" sz="2000">
                <a:latin typeface="+mj-lt"/>
              </a:rPr>
              <a:t>Eerste keer dat design massaal werd ervaren, niet meer alleen in</a:t>
            </a:r>
            <a:br>
              <a:rPr lang="nl-NL" sz="2000">
                <a:latin typeface="+mj-lt"/>
              </a:rPr>
            </a:br>
            <a:r>
              <a:rPr lang="nl-NL" sz="2000">
                <a:latin typeface="+mj-lt"/>
              </a:rPr>
              <a:t>musea en galerijen.</a:t>
            </a:r>
            <a:endParaRPr lang="en-US" sz="2000">
              <a:latin typeface="+mj-lt"/>
            </a:endParaRPr>
          </a:p>
          <a:p>
            <a:r>
              <a:rPr lang="nl-NL" sz="2000">
                <a:latin typeface="+mj-lt"/>
              </a:rPr>
              <a:t>Hierdoor ondanks een snelle afname van populariteit een grote</a:t>
            </a:r>
            <a:br>
              <a:rPr lang="nl-NL" sz="2000">
                <a:latin typeface="+mj-lt"/>
              </a:rPr>
            </a:br>
            <a:r>
              <a:rPr lang="nl-NL" sz="2000">
                <a:latin typeface="+mj-lt"/>
              </a:rPr>
              <a:t>impact in het publieke bewustzijn.</a:t>
            </a:r>
          </a:p>
          <a:p>
            <a:r>
              <a:rPr lang="nl-NL" sz="2000">
                <a:latin typeface="+mj-lt"/>
              </a:rPr>
              <a:t>Gebruik van organische vormen verbind de stijl met het</a:t>
            </a:r>
            <a:br>
              <a:rPr lang="nl-NL" sz="2000">
                <a:latin typeface="+mj-lt"/>
              </a:rPr>
            </a:br>
            <a:r>
              <a:rPr lang="nl-NL" sz="2000">
                <a:latin typeface="+mj-lt"/>
              </a:rPr>
              <a:t>Expressionisme, al worden daar andere inspiraties gebruikt.</a:t>
            </a:r>
          </a:p>
          <a:p>
            <a:r>
              <a:rPr lang="nl-NL" sz="2000">
                <a:latin typeface="+mj-lt"/>
              </a:rPr>
              <a:t>Art Deco gecreëerd als directe tegenstroming van de stijl.</a:t>
            </a:r>
          </a:p>
        </p:txBody>
      </p:sp>
      <p:pic>
        <p:nvPicPr>
          <p:cNvPr id="5" name="Picture 4" descr="Alphonse Mucha - P1 Reverie/Daydream, 1896. | P1 Reverie/Day… | Flickr">
            <a:extLst>
              <a:ext uri="{FF2B5EF4-FFF2-40B4-BE49-F238E27FC236}">
                <a16:creationId xmlns:a16="http://schemas.microsoft.com/office/drawing/2014/main" id="{902DE121-2819-3328-9E1B-786201A2949E}"/>
              </a:ext>
            </a:extLst>
          </p:cNvPr>
          <p:cNvPicPr>
            <a:picLocks noChangeAspect="1"/>
          </p:cNvPicPr>
          <p:nvPr/>
        </p:nvPicPr>
        <p:blipFill>
          <a:blip r:embed="rId3"/>
          <a:srcRect l="31583" r="31583"/>
          <a:stretch/>
        </p:blipFill>
        <p:spPr>
          <a:xfrm>
            <a:off x="-87755" y="-158377"/>
            <a:ext cx="203621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descr="A poster of a city with a tall building&#10;&#10;Description automatically generated">
            <a:extLst>
              <a:ext uri="{FF2B5EF4-FFF2-40B4-BE49-F238E27FC236}">
                <a16:creationId xmlns:a16="http://schemas.microsoft.com/office/drawing/2014/main" id="{3C099476-BE29-38CF-FF42-1307FF9482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5912" y="4001971"/>
            <a:ext cx="1835430" cy="2607714"/>
          </a:xfrm>
          <a:prstGeom prst="rect">
            <a:avLst/>
          </a:prstGeom>
        </p:spPr>
      </p:pic>
      <p:pic>
        <p:nvPicPr>
          <p:cNvPr id="8" name="Picture 7" descr="A group of women in red dresses&#10;&#10;Description automatically generated">
            <a:extLst>
              <a:ext uri="{FF2B5EF4-FFF2-40B4-BE49-F238E27FC236}">
                <a16:creationId xmlns:a16="http://schemas.microsoft.com/office/drawing/2014/main" id="{62B74BAD-3899-C5B8-F6C9-84BAACDA36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8581" y="4635701"/>
            <a:ext cx="2670470" cy="1973983"/>
          </a:xfrm>
          <a:prstGeom prst="rect">
            <a:avLst/>
          </a:prstGeom>
        </p:spPr>
      </p:pic>
      <p:pic>
        <p:nvPicPr>
          <p:cNvPr id="10" name="Picture 9" descr="A person writing on a fabric&#10;&#10;Description automatically generated">
            <a:extLst>
              <a:ext uri="{FF2B5EF4-FFF2-40B4-BE49-F238E27FC236}">
                <a16:creationId xmlns:a16="http://schemas.microsoft.com/office/drawing/2014/main" id="{6ED3507C-FE07-A5CE-75FE-F1808945C0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92596" y="320839"/>
            <a:ext cx="2267390" cy="3144423"/>
          </a:xfrm>
          <a:prstGeom prst="rect">
            <a:avLst/>
          </a:prstGeom>
        </p:spPr>
      </p:pic>
      <p:sp>
        <p:nvSpPr>
          <p:cNvPr id="11" name="Tekstvak 5">
            <a:extLst>
              <a:ext uri="{FF2B5EF4-FFF2-40B4-BE49-F238E27FC236}">
                <a16:creationId xmlns:a16="http://schemas.microsoft.com/office/drawing/2014/main" id="{316882A1-CE92-7365-2F71-5B9A0C1F3583}"/>
              </a:ext>
            </a:extLst>
          </p:cNvPr>
          <p:cNvSpPr txBox="1"/>
          <p:nvPr/>
        </p:nvSpPr>
        <p:spPr>
          <a:xfrm>
            <a:off x="10105403" y="3465262"/>
            <a:ext cx="1754583" cy="461665"/>
          </a:xfrm>
          <a:prstGeom prst="rect">
            <a:avLst/>
          </a:prstGeom>
          <a:noFill/>
        </p:spPr>
        <p:txBody>
          <a:bodyPr wrap="none" rtlCol="0">
            <a:spAutoFit/>
          </a:bodyPr>
          <a:lstStyle/>
          <a:p>
            <a:pPr algn="r"/>
            <a:r>
              <a:rPr lang="nl-NL" sz="1200" i="1">
                <a:solidFill>
                  <a:schemeClr val="bg2">
                    <a:lumMod val="50000"/>
                  </a:schemeClr>
                </a:solidFill>
              </a:rPr>
              <a:t>Parfumadvertentie door</a:t>
            </a:r>
            <a:br>
              <a:rPr lang="nl-NL" sz="1200" i="1">
                <a:solidFill>
                  <a:schemeClr val="bg2">
                    <a:lumMod val="50000"/>
                  </a:schemeClr>
                </a:solidFill>
              </a:rPr>
            </a:br>
            <a:r>
              <a:rPr lang="nl-NL" sz="1200" i="1">
                <a:solidFill>
                  <a:schemeClr val="bg2">
                    <a:lumMod val="50000"/>
                  </a:schemeClr>
                </a:solidFill>
              </a:rPr>
              <a:t>Alphonse Mucha</a:t>
            </a:r>
          </a:p>
        </p:txBody>
      </p:sp>
      <p:sp>
        <p:nvSpPr>
          <p:cNvPr id="12" name="Tekstvak 5">
            <a:extLst>
              <a:ext uri="{FF2B5EF4-FFF2-40B4-BE49-F238E27FC236}">
                <a16:creationId xmlns:a16="http://schemas.microsoft.com/office/drawing/2014/main" id="{19E63677-586E-EE22-F88F-86046CE2331E}"/>
              </a:ext>
            </a:extLst>
          </p:cNvPr>
          <p:cNvSpPr txBox="1"/>
          <p:nvPr/>
        </p:nvSpPr>
        <p:spPr>
          <a:xfrm>
            <a:off x="2093176" y="5531016"/>
            <a:ext cx="2829008" cy="1169551"/>
          </a:xfrm>
          <a:prstGeom prst="rect">
            <a:avLst/>
          </a:prstGeom>
          <a:noFill/>
        </p:spPr>
        <p:txBody>
          <a:bodyPr wrap="square" rtlCol="0">
            <a:spAutoFit/>
          </a:bodyPr>
          <a:lstStyle/>
          <a:p>
            <a:pPr algn="r"/>
            <a:r>
              <a:rPr lang="nl-NL" sz="1400" i="1">
                <a:solidFill>
                  <a:schemeClr val="bg2">
                    <a:lumMod val="50000"/>
                  </a:schemeClr>
                </a:solidFill>
              </a:rPr>
              <a:t>Waar Art Nouveau</a:t>
            </a:r>
            <a:br>
              <a:rPr lang="nl-NL" sz="1400" i="1">
                <a:solidFill>
                  <a:schemeClr val="bg2">
                    <a:lumMod val="50000"/>
                  </a:schemeClr>
                </a:solidFill>
              </a:rPr>
            </a:br>
            <a:r>
              <a:rPr lang="nl-NL" sz="1400" i="1">
                <a:solidFill>
                  <a:schemeClr val="bg2">
                    <a:lumMod val="50000"/>
                  </a:schemeClr>
                </a:solidFill>
              </a:rPr>
              <a:t>organische vormen van</a:t>
            </a:r>
            <a:br>
              <a:rPr lang="nl-NL" sz="1400" i="1">
                <a:solidFill>
                  <a:schemeClr val="bg2">
                    <a:lumMod val="50000"/>
                  </a:schemeClr>
                </a:solidFill>
              </a:rPr>
            </a:br>
            <a:r>
              <a:rPr lang="nl-NL" sz="1400" i="1">
                <a:solidFill>
                  <a:schemeClr val="bg2">
                    <a:lumMod val="50000"/>
                  </a:schemeClr>
                </a:solidFill>
              </a:rPr>
              <a:t>planten en bloemen nabootst,</a:t>
            </a:r>
          </a:p>
          <a:p>
            <a:pPr algn="r"/>
            <a:r>
              <a:rPr lang="nl-NL" sz="1400" i="1">
                <a:solidFill>
                  <a:schemeClr val="bg2">
                    <a:lumMod val="50000"/>
                  </a:schemeClr>
                </a:solidFill>
              </a:rPr>
              <a:t>neemt het Expressionisme</a:t>
            </a:r>
            <a:br>
              <a:rPr lang="nl-NL" sz="1400" i="1">
                <a:solidFill>
                  <a:schemeClr val="bg2">
                    <a:lumMod val="50000"/>
                  </a:schemeClr>
                </a:solidFill>
              </a:rPr>
            </a:br>
            <a:r>
              <a:rPr lang="nl-NL" sz="1400" i="1">
                <a:solidFill>
                  <a:schemeClr val="bg2">
                    <a:lumMod val="50000"/>
                  </a:schemeClr>
                </a:solidFill>
              </a:rPr>
              <a:t>ze van grotten en bergen</a:t>
            </a:r>
          </a:p>
        </p:txBody>
      </p:sp>
      <p:sp>
        <p:nvSpPr>
          <p:cNvPr id="13" name="Tekstvak 5">
            <a:extLst>
              <a:ext uri="{FF2B5EF4-FFF2-40B4-BE49-F238E27FC236}">
                <a16:creationId xmlns:a16="http://schemas.microsoft.com/office/drawing/2014/main" id="{993143FB-692E-BA25-F8F0-26BB9740A375}"/>
              </a:ext>
            </a:extLst>
          </p:cNvPr>
          <p:cNvSpPr txBox="1"/>
          <p:nvPr/>
        </p:nvSpPr>
        <p:spPr>
          <a:xfrm>
            <a:off x="9731341" y="5949136"/>
            <a:ext cx="2374046" cy="738664"/>
          </a:xfrm>
          <a:prstGeom prst="rect">
            <a:avLst/>
          </a:prstGeom>
          <a:noFill/>
        </p:spPr>
        <p:txBody>
          <a:bodyPr wrap="square" rtlCol="0">
            <a:spAutoFit/>
          </a:bodyPr>
          <a:lstStyle/>
          <a:p>
            <a:r>
              <a:rPr lang="nl-NL" sz="1400" i="1">
                <a:solidFill>
                  <a:schemeClr val="bg2">
                    <a:lumMod val="50000"/>
                  </a:schemeClr>
                </a:solidFill>
              </a:rPr>
              <a:t>Art Deco wijst de organische vormen af ten gunste van rechtlijnige figuren</a:t>
            </a:r>
          </a:p>
        </p:txBody>
      </p:sp>
    </p:spTree>
    <p:extLst>
      <p:ext uri="{BB962C8B-B14F-4D97-AF65-F5344CB8AC3E}">
        <p14:creationId xmlns:p14="http://schemas.microsoft.com/office/powerpoint/2010/main" val="1211838211"/>
      </p:ext>
    </p:extLst>
  </p:cSld>
  <p:clrMapOvr>
    <a:masterClrMapping/>
  </p:clrMapOvr>
  <p:transition spd="med">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D4979-78F6-0649-A6F1-43AD42638F5B}"/>
              </a:ext>
            </a:extLst>
          </p:cNvPr>
          <p:cNvSpPr>
            <a:spLocks noGrp="1"/>
          </p:cNvSpPr>
          <p:nvPr>
            <p:ph type="title"/>
          </p:nvPr>
        </p:nvSpPr>
        <p:spPr>
          <a:xfrm>
            <a:off x="2061587" y="3397"/>
            <a:ext cx="9589626" cy="1354499"/>
          </a:xfrm>
        </p:spPr>
        <p:txBody>
          <a:bodyPr>
            <a:normAutofit/>
          </a:bodyPr>
          <a:lstStyle/>
          <a:p>
            <a:r>
              <a:rPr lang="en-US" sz="2800" b="1">
                <a:solidFill>
                  <a:srgbClr val="000000"/>
                </a:solidFill>
                <a:latin typeface="Aptos Display"/>
                <a:cs typeface="Arial"/>
              </a:rPr>
              <a:t>Laat </a:t>
            </a:r>
            <a:r>
              <a:rPr lang="en-US" sz="2800" b="1" err="1">
                <a:solidFill>
                  <a:srgbClr val="000000"/>
                </a:solidFill>
                <a:latin typeface="Aptos Display"/>
                <a:cs typeface="Arial"/>
              </a:rPr>
              <a:t>ontwerpen</a:t>
            </a:r>
            <a:r>
              <a:rPr lang="en-US" sz="2800" b="1">
                <a:solidFill>
                  <a:srgbClr val="000000"/>
                </a:solidFill>
                <a:latin typeface="Aptos Display"/>
                <a:cs typeface="Arial"/>
              </a:rPr>
              <a:t> van nu </a:t>
            </a:r>
            <a:r>
              <a:rPr lang="en-US" sz="2800" b="1" err="1">
                <a:solidFill>
                  <a:srgbClr val="000000"/>
                </a:solidFill>
                <a:latin typeface="Aptos Display"/>
                <a:cs typeface="Arial"/>
              </a:rPr>
              <a:t>zien</a:t>
            </a:r>
            <a:r>
              <a:rPr lang="en-US" sz="2800" b="1">
                <a:solidFill>
                  <a:srgbClr val="000000"/>
                </a:solidFill>
                <a:latin typeface="Aptos Display"/>
                <a:cs typeface="Arial"/>
              </a:rPr>
              <a:t> die </a:t>
            </a:r>
            <a:r>
              <a:rPr lang="en-US" sz="2800" b="1" err="1">
                <a:solidFill>
                  <a:srgbClr val="000000"/>
                </a:solidFill>
                <a:latin typeface="Aptos Display"/>
                <a:cs typeface="Arial"/>
              </a:rPr>
              <a:t>geïnspireerd</a:t>
            </a:r>
            <a:r>
              <a:rPr lang="en-US" sz="2800" b="1">
                <a:solidFill>
                  <a:srgbClr val="000000"/>
                </a:solidFill>
                <a:latin typeface="Aptos Display"/>
                <a:cs typeface="Arial"/>
              </a:rPr>
              <a:t> op de </a:t>
            </a:r>
            <a:r>
              <a:rPr lang="en-US" sz="2800" b="1" err="1">
                <a:solidFill>
                  <a:srgbClr val="000000"/>
                </a:solidFill>
                <a:latin typeface="Aptos Display"/>
                <a:cs typeface="Arial"/>
              </a:rPr>
              <a:t>stijlperiode</a:t>
            </a:r>
            <a:endParaRPr lang="en-US" b="1"/>
          </a:p>
        </p:txBody>
      </p:sp>
      <p:pic>
        <p:nvPicPr>
          <p:cNvPr id="5" name="Picture 4" descr="Mucha and his Muse (Pioneers of a little movement called Art Nouveau)">
            <a:extLst>
              <a:ext uri="{FF2B5EF4-FFF2-40B4-BE49-F238E27FC236}">
                <a16:creationId xmlns:a16="http://schemas.microsoft.com/office/drawing/2014/main" id="{B65463F2-7CD5-8D8A-6692-63718D6BEBDE}"/>
              </a:ext>
            </a:extLst>
          </p:cNvPr>
          <p:cNvPicPr>
            <a:picLocks noChangeAspect="1"/>
          </p:cNvPicPr>
          <p:nvPr/>
        </p:nvPicPr>
        <p:blipFill>
          <a:blip r:embed="rId2"/>
          <a:srcRect l="36679" t="-625" r="39897" b="625"/>
          <a:stretch/>
        </p:blipFill>
        <p:spPr>
          <a:xfrm>
            <a:off x="-87755" y="-158377"/>
            <a:ext cx="2042482" cy="71747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A person standing in a room with a tree and chairs&#10;&#10;Description automatically generated">
            <a:extLst>
              <a:ext uri="{FF2B5EF4-FFF2-40B4-BE49-F238E27FC236}">
                <a16:creationId xmlns:a16="http://schemas.microsoft.com/office/drawing/2014/main" id="{C1FC97AA-7F8F-59B0-B97A-20ED4F2680F2}"/>
              </a:ext>
            </a:extLst>
          </p:cNvPr>
          <p:cNvPicPr>
            <a:picLocks noChangeAspect="1"/>
          </p:cNvPicPr>
          <p:nvPr/>
        </p:nvPicPr>
        <p:blipFill>
          <a:blip r:embed="rId3"/>
          <a:stretch>
            <a:fillRect/>
          </a:stretch>
        </p:blipFill>
        <p:spPr>
          <a:xfrm>
            <a:off x="2143815" y="1416424"/>
            <a:ext cx="3534079" cy="3173506"/>
          </a:xfrm>
          <a:prstGeom prst="rect">
            <a:avLst/>
          </a:prstGeom>
        </p:spPr>
      </p:pic>
      <p:pic>
        <p:nvPicPr>
          <p:cNvPr id="11" name="Picture 10" descr="One Central Park | REGUPOL acoustics">
            <a:extLst>
              <a:ext uri="{FF2B5EF4-FFF2-40B4-BE49-F238E27FC236}">
                <a16:creationId xmlns:a16="http://schemas.microsoft.com/office/drawing/2014/main" id="{B6FF08F0-3450-B185-6EE7-A216BA9A576C}"/>
              </a:ext>
            </a:extLst>
          </p:cNvPr>
          <p:cNvPicPr>
            <a:picLocks noChangeAspect="1"/>
          </p:cNvPicPr>
          <p:nvPr/>
        </p:nvPicPr>
        <p:blipFill>
          <a:blip r:embed="rId4"/>
          <a:stretch>
            <a:fillRect/>
          </a:stretch>
        </p:blipFill>
        <p:spPr>
          <a:xfrm>
            <a:off x="6898341" y="1431439"/>
            <a:ext cx="4435288" cy="2325444"/>
          </a:xfrm>
          <a:prstGeom prst="rect">
            <a:avLst/>
          </a:prstGeom>
        </p:spPr>
      </p:pic>
      <p:sp>
        <p:nvSpPr>
          <p:cNvPr id="12" name="TextBox 11">
            <a:extLst>
              <a:ext uri="{FF2B5EF4-FFF2-40B4-BE49-F238E27FC236}">
                <a16:creationId xmlns:a16="http://schemas.microsoft.com/office/drawing/2014/main" id="{691534F0-A5DD-3664-52B6-46D355B04972}"/>
              </a:ext>
            </a:extLst>
          </p:cNvPr>
          <p:cNvSpPr txBox="1"/>
          <p:nvPr/>
        </p:nvSpPr>
        <p:spPr>
          <a:xfrm>
            <a:off x="6801970" y="3753970"/>
            <a:ext cx="43366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ea typeface="+mn-lt"/>
                <a:cs typeface="+mn-lt"/>
              </a:rPr>
              <a:t>One Central Park, Sydney, </a:t>
            </a:r>
            <a:r>
              <a:rPr lang="en-US" sz="1100" err="1">
                <a:ea typeface="+mn-lt"/>
                <a:cs typeface="+mn-lt"/>
              </a:rPr>
              <a:t>Australie</a:t>
            </a:r>
            <a:r>
              <a:rPr lang="en-US" sz="1100">
                <a:ea typeface="+mn-lt"/>
                <a:cs typeface="+mn-lt"/>
              </a:rPr>
              <a:t> 2014</a:t>
            </a:r>
          </a:p>
        </p:txBody>
      </p:sp>
      <p:sp>
        <p:nvSpPr>
          <p:cNvPr id="13" name="TextBox 12">
            <a:extLst>
              <a:ext uri="{FF2B5EF4-FFF2-40B4-BE49-F238E27FC236}">
                <a16:creationId xmlns:a16="http://schemas.microsoft.com/office/drawing/2014/main" id="{AA8C4E9D-21C7-5813-B88F-537F5DC790B4}"/>
              </a:ext>
            </a:extLst>
          </p:cNvPr>
          <p:cNvSpPr txBox="1"/>
          <p:nvPr/>
        </p:nvSpPr>
        <p:spPr>
          <a:xfrm>
            <a:off x="2061882" y="4594410"/>
            <a:ext cx="4336675"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solidFill>
                  <a:srgbClr val="222222"/>
                </a:solidFill>
              </a:rPr>
              <a:t>34 Restaurant by REM’A </a:t>
            </a:r>
            <a:r>
              <a:rPr lang="en-US" sz="1100" err="1">
                <a:solidFill>
                  <a:srgbClr val="222222"/>
                </a:solidFill>
              </a:rPr>
              <a:t>Arquitectos</a:t>
            </a:r>
            <a:r>
              <a:rPr lang="en-US" sz="1100">
                <a:solidFill>
                  <a:srgbClr val="222222"/>
                </a:solidFill>
              </a:rPr>
              <a:t>, Portugal</a:t>
            </a:r>
            <a:endParaRPr lang="en-US" sz="1100" err="1">
              <a:solidFill>
                <a:srgbClr val="000000"/>
              </a:solidFill>
            </a:endParaRPr>
          </a:p>
          <a:p>
            <a:r>
              <a:rPr lang="en-US" sz="1100">
                <a:solidFill>
                  <a:srgbClr val="222222"/>
                </a:solidFill>
              </a:rPr>
              <a:t>2021</a:t>
            </a:r>
            <a:endParaRPr lang="en-US" sz="1100"/>
          </a:p>
          <a:p>
            <a:endParaRPr lang="en-US" sz="1200">
              <a:ea typeface="+mn-lt"/>
              <a:cs typeface="+mn-lt"/>
            </a:endParaRPr>
          </a:p>
        </p:txBody>
      </p:sp>
      <p:pic>
        <p:nvPicPr>
          <p:cNvPr id="14" name="Picture 13" descr="Heydar Aliyev Center in Baku">
            <a:extLst>
              <a:ext uri="{FF2B5EF4-FFF2-40B4-BE49-F238E27FC236}">
                <a16:creationId xmlns:a16="http://schemas.microsoft.com/office/drawing/2014/main" id="{BCD37C39-A600-3741-48A9-71D12B0582B0}"/>
              </a:ext>
            </a:extLst>
          </p:cNvPr>
          <p:cNvPicPr>
            <a:picLocks noChangeAspect="1"/>
          </p:cNvPicPr>
          <p:nvPr/>
        </p:nvPicPr>
        <p:blipFill>
          <a:blip r:embed="rId5"/>
          <a:stretch>
            <a:fillRect/>
          </a:stretch>
        </p:blipFill>
        <p:spPr>
          <a:xfrm>
            <a:off x="4926105" y="4089123"/>
            <a:ext cx="6743698" cy="2310460"/>
          </a:xfrm>
          <a:prstGeom prst="rect">
            <a:avLst/>
          </a:prstGeom>
        </p:spPr>
      </p:pic>
      <p:sp>
        <p:nvSpPr>
          <p:cNvPr id="15" name="TextBox 14">
            <a:extLst>
              <a:ext uri="{FF2B5EF4-FFF2-40B4-BE49-F238E27FC236}">
                <a16:creationId xmlns:a16="http://schemas.microsoft.com/office/drawing/2014/main" id="{B71FB6CF-A502-F15F-26A2-5D89F8F5A21F}"/>
              </a:ext>
            </a:extLst>
          </p:cNvPr>
          <p:cNvSpPr txBox="1"/>
          <p:nvPr/>
        </p:nvSpPr>
        <p:spPr>
          <a:xfrm>
            <a:off x="4930587" y="6409762"/>
            <a:ext cx="4336675" cy="44627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100">
                <a:solidFill>
                  <a:srgbClr val="222222"/>
                </a:solidFill>
                <a:ea typeface="+mn-lt"/>
                <a:cs typeface="+mn-lt"/>
              </a:rPr>
              <a:t>Heydar Aliyev Center, Baku, Azerbaijan 2012</a:t>
            </a:r>
            <a:endParaRPr lang="en-US"/>
          </a:p>
          <a:p>
            <a:endParaRPr lang="en-US" sz="1200">
              <a:ea typeface="+mn-lt"/>
              <a:cs typeface="+mn-lt"/>
            </a:endParaRPr>
          </a:p>
        </p:txBody>
      </p:sp>
    </p:spTree>
    <p:extLst>
      <p:ext uri="{BB962C8B-B14F-4D97-AF65-F5344CB8AC3E}">
        <p14:creationId xmlns:p14="http://schemas.microsoft.com/office/powerpoint/2010/main" val="1064828535"/>
      </p:ext>
    </p:extLst>
  </p:cSld>
  <p:clrMapOvr>
    <a:masterClrMapping/>
  </p:clrMapOvr>
  <p:transition spd="med">
    <p:push dir="u"/>
  </p:transition>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E45B68DC14BD946A3B23BFE934300F7" ma:contentTypeVersion="5" ma:contentTypeDescription="Een nieuw document maken." ma:contentTypeScope="" ma:versionID="df715ff2ba33d3112b97f29db60320d4">
  <xsd:schema xmlns:xsd="http://www.w3.org/2001/XMLSchema" xmlns:xs="http://www.w3.org/2001/XMLSchema" xmlns:p="http://schemas.microsoft.com/office/2006/metadata/properties" xmlns:ns3="d0e95b0e-4bac-4365-b693-bd468ebb5ba9" targetNamespace="http://schemas.microsoft.com/office/2006/metadata/properties" ma:root="true" ma:fieldsID="0cff8e3429afea88b2bc78facdc91e6f" ns3:_="">
    <xsd:import namespace="d0e95b0e-4bac-4365-b693-bd468ebb5ba9"/>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e95b0e-4bac-4365-b693-bd468ebb5ba9"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F93C001-89AE-4AF6-A7D9-121C51946FAA}">
  <ds:schemaRefs>
    <ds:schemaRef ds:uri="http://schemas.microsoft.com/sharepoint/v3/contenttype/forms"/>
  </ds:schemaRefs>
</ds:datastoreItem>
</file>

<file path=customXml/itemProps2.xml><?xml version="1.0" encoding="utf-8"?>
<ds:datastoreItem xmlns:ds="http://schemas.openxmlformats.org/officeDocument/2006/customXml" ds:itemID="{8FC6211C-9A45-4943-8031-A1FFFA407491}">
  <ds:schemaRefs>
    <ds:schemaRef ds:uri="d0e95b0e-4bac-4365-b693-bd468ebb5ba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0/xmlns/"/>
    <ds:schemaRef ds:uri="http://www.w3.org/2001/XMLSchema"/>
  </ds:schemaRefs>
</ds:datastoreItem>
</file>

<file path=customXml/itemProps3.xml><?xml version="1.0" encoding="utf-8"?>
<ds:datastoreItem xmlns:ds="http://schemas.openxmlformats.org/officeDocument/2006/customXml" ds:itemID="{ABCEF6D9-87B9-4A42-B63C-0FD88A2B40C4}">
  <ds:schemaRefs>
    <ds:schemaRef ds:uri="d0e95b0e-4bac-4365-b693-bd468ebb5ba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1404</Words>
  <Application>Microsoft Office PowerPoint</Application>
  <PresentationFormat>Breedbeeld</PresentationFormat>
  <Paragraphs>132</Paragraphs>
  <Slides>13</Slides>
  <Notes>6</Notes>
  <HiddenSlides>0</HiddenSlides>
  <MMClips>0</MMClips>
  <ScaleCrop>false</ScaleCrop>
  <HeadingPairs>
    <vt:vector size="6" baseType="variant">
      <vt:variant>
        <vt:lpstr>Gebruikte lettertypen</vt:lpstr>
      </vt:variant>
      <vt:variant>
        <vt:i4>7</vt:i4>
      </vt:variant>
      <vt:variant>
        <vt:lpstr>Thema</vt:lpstr>
      </vt:variant>
      <vt:variant>
        <vt:i4>1</vt:i4>
      </vt:variant>
      <vt:variant>
        <vt:lpstr>Diatitels</vt:lpstr>
      </vt:variant>
      <vt:variant>
        <vt:i4>13</vt:i4>
      </vt:variant>
    </vt:vector>
  </HeadingPairs>
  <TitlesOfParts>
    <vt:vector size="21" baseType="lpstr">
      <vt:lpstr>Aptos</vt:lpstr>
      <vt:lpstr>Aptos Display</vt:lpstr>
      <vt:lpstr>Arial</vt:lpstr>
      <vt:lpstr>Arial,Sans-Serif</vt:lpstr>
      <vt:lpstr>Calibri</vt:lpstr>
      <vt:lpstr>RijksText</vt:lpstr>
      <vt:lpstr>Wingdings</vt:lpstr>
      <vt:lpstr>Kantoorthema</vt:lpstr>
      <vt:lpstr>Art Nouveau</vt:lpstr>
      <vt:lpstr>PowerPoint-presentatie</vt:lpstr>
      <vt:lpstr>PowerPoint-presentatie</vt:lpstr>
      <vt:lpstr>PowerPoint-presentatie</vt:lpstr>
      <vt:lpstr>PowerPoint-presentatie</vt:lpstr>
      <vt:lpstr>PowerPoint-presentatie</vt:lpstr>
      <vt:lpstr>Wat zijn de highlights van de stijlperiode?</vt:lpstr>
      <vt:lpstr>Welke invloed heeft de stijlperiode gehad op graphic design?</vt:lpstr>
      <vt:lpstr>Laat ontwerpen van nu zien die geïnspireerd op de stijlperiode</vt:lpstr>
      <vt:lpstr>Laat ontwerpen van nu zien die geïnspireerd op de stijlperiode</vt:lpstr>
      <vt:lpstr>Laat ontwerpen van nu zien die geïnspireerd op de stijlperiode</vt:lpstr>
      <vt:lpstr>Laat ontwerpen van nu zien die geïnspireerd op de stijlperiode</vt:lpstr>
      <vt:lpstr>Laat ontwerpen van nu zien die geïnspireerd op de stijlperiode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Art Nouveau</dc:title>
  <dc:creator>RedRabb</dc:creator>
  <cp:lastModifiedBy>Jochem Bakker (student)</cp:lastModifiedBy>
  <cp:revision>2</cp:revision>
  <dcterms:created xsi:type="dcterms:W3CDTF">2024-10-01T10:02:10Z</dcterms:created>
  <dcterms:modified xsi:type="dcterms:W3CDTF">2024-10-09T21:59:13Z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0x0101007E45B68DC14BD946A3B23BFE934300F7</vt:lpwstr>
  </property>
</Properties>
</file>