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0" d="100"/>
          <a:sy n="100" d="100"/>
        </p:scale>
        <p:origin x="29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chem Bakker (student)" userId="e09062ba-c0ed-43b7-af40-80de61260a9d" providerId="ADAL" clId="{A53FC33B-4DAC-4EEE-B7A9-A27D746037DE}"/>
    <pc:docChg chg="undo custSel modSld">
      <pc:chgData name="Jochem Bakker (student)" userId="e09062ba-c0ed-43b7-af40-80de61260a9d" providerId="ADAL" clId="{A53FC33B-4DAC-4EEE-B7A9-A27D746037DE}" dt="2024-12-10T13:34:14.404" v="75" actId="20577"/>
      <pc:docMkLst>
        <pc:docMk/>
      </pc:docMkLst>
      <pc:sldChg chg="modSp mod">
        <pc:chgData name="Jochem Bakker (student)" userId="e09062ba-c0ed-43b7-af40-80de61260a9d" providerId="ADAL" clId="{A53FC33B-4DAC-4EEE-B7A9-A27D746037DE}" dt="2024-12-10T13:34:14.404" v="75" actId="20577"/>
        <pc:sldMkLst>
          <pc:docMk/>
          <pc:sldMk cId="549212070" sldId="256"/>
        </pc:sldMkLst>
        <pc:spChg chg="mod">
          <ac:chgData name="Jochem Bakker (student)" userId="e09062ba-c0ed-43b7-af40-80de61260a9d" providerId="ADAL" clId="{A53FC33B-4DAC-4EEE-B7A9-A27D746037DE}" dt="2024-12-10T13:34:14.404" v="75" actId="20577"/>
          <ac:spMkLst>
            <pc:docMk/>
            <pc:sldMk cId="549212070" sldId="256"/>
            <ac:spMk id="3" creationId="{AE96DFD5-05EA-75D1-E03B-FFB6122377A5}"/>
          </ac:spMkLst>
        </pc:spChg>
      </pc:sldChg>
    </pc:docChg>
  </pc:docChgLst>
  <pc:docChgLst>
    <pc:chgData name="Jochem Bakker (student)" userId="e09062ba-c0ed-43b7-af40-80de61260a9d" providerId="ADAL" clId="{08BD6913-6534-4882-B4DA-15ED543AA9A2}"/>
    <pc:docChg chg="undo custSel addSld modSld">
      <pc:chgData name="Jochem Bakker (student)" userId="e09062ba-c0ed-43b7-af40-80de61260a9d" providerId="ADAL" clId="{08BD6913-6534-4882-B4DA-15ED543AA9A2}" dt="2024-12-04T15:15:53.991" v="9767" actId="20577"/>
      <pc:docMkLst>
        <pc:docMk/>
      </pc:docMkLst>
      <pc:sldChg chg="modSp mod">
        <pc:chgData name="Jochem Bakker (student)" userId="e09062ba-c0ed-43b7-af40-80de61260a9d" providerId="ADAL" clId="{08BD6913-6534-4882-B4DA-15ED543AA9A2}" dt="2024-12-04T15:15:53.991" v="9767" actId="20577"/>
        <pc:sldMkLst>
          <pc:docMk/>
          <pc:sldMk cId="549212070" sldId="256"/>
        </pc:sldMkLst>
        <pc:spChg chg="mod">
          <ac:chgData name="Jochem Bakker (student)" userId="e09062ba-c0ed-43b7-af40-80de61260a9d" providerId="ADAL" clId="{08BD6913-6534-4882-B4DA-15ED543AA9A2}" dt="2024-12-04T15:15:53.991" v="9767" actId="20577"/>
          <ac:spMkLst>
            <pc:docMk/>
            <pc:sldMk cId="549212070" sldId="256"/>
            <ac:spMk id="3" creationId="{AE96DFD5-05EA-75D1-E03B-FFB6122377A5}"/>
          </ac:spMkLst>
        </pc:spChg>
      </pc:sldChg>
      <pc:sldChg chg="addSp delSp modSp new mod">
        <pc:chgData name="Jochem Bakker (student)" userId="e09062ba-c0ed-43b7-af40-80de61260a9d" providerId="ADAL" clId="{08BD6913-6534-4882-B4DA-15ED543AA9A2}" dt="2024-12-04T14:54:23.655" v="7611" actId="6549"/>
        <pc:sldMkLst>
          <pc:docMk/>
          <pc:sldMk cId="4012794398" sldId="257"/>
        </pc:sldMkLst>
        <pc:spChg chg="mod">
          <ac:chgData name="Jochem Bakker (student)" userId="e09062ba-c0ed-43b7-af40-80de61260a9d" providerId="ADAL" clId="{08BD6913-6534-4882-B4DA-15ED543AA9A2}" dt="2024-12-04T13:53:37.527" v="2847" actId="1076"/>
          <ac:spMkLst>
            <pc:docMk/>
            <pc:sldMk cId="4012794398" sldId="257"/>
            <ac:spMk id="2" creationId="{D963C368-A25E-9CFC-FCDC-2B25660200E1}"/>
          </ac:spMkLst>
        </pc:spChg>
        <pc:spChg chg="add mod">
          <ac:chgData name="Jochem Bakker (student)" userId="e09062ba-c0ed-43b7-af40-80de61260a9d" providerId="ADAL" clId="{08BD6913-6534-4882-B4DA-15ED543AA9A2}" dt="2024-12-04T13:53:34.051" v="2846" actId="1076"/>
          <ac:spMkLst>
            <pc:docMk/>
            <pc:sldMk cId="4012794398" sldId="257"/>
            <ac:spMk id="8" creationId="{8D604C3A-F7B4-6A4B-7B33-56F8B1BD5FCD}"/>
          </ac:spMkLst>
        </pc:spChg>
        <pc:spChg chg="add mod">
          <ac:chgData name="Jochem Bakker (student)" userId="e09062ba-c0ed-43b7-af40-80de61260a9d" providerId="ADAL" clId="{08BD6913-6534-4882-B4DA-15ED543AA9A2}" dt="2024-12-04T14:54:23.655" v="7611" actId="6549"/>
          <ac:spMkLst>
            <pc:docMk/>
            <pc:sldMk cId="4012794398" sldId="257"/>
            <ac:spMk id="9" creationId="{4DEA30E3-8B04-402E-C980-E06A5FA885B5}"/>
          </ac:spMkLst>
        </pc:spChg>
        <pc:picChg chg="add mod">
          <ac:chgData name="Jochem Bakker (student)" userId="e09062ba-c0ed-43b7-af40-80de61260a9d" providerId="ADAL" clId="{08BD6913-6534-4882-B4DA-15ED543AA9A2}" dt="2024-12-04T13:53:42.584" v="2848" actId="1076"/>
          <ac:picMkLst>
            <pc:docMk/>
            <pc:sldMk cId="4012794398" sldId="257"/>
            <ac:picMk id="5" creationId="{6E4A2934-1F11-DD1C-9ECE-AB96FAB2CD95}"/>
          </ac:picMkLst>
        </pc:picChg>
        <pc:picChg chg="add mod">
          <ac:chgData name="Jochem Bakker (student)" userId="e09062ba-c0ed-43b7-af40-80de61260a9d" providerId="ADAL" clId="{08BD6913-6534-4882-B4DA-15ED543AA9A2}" dt="2024-12-04T13:53:42.584" v="2848" actId="1076"/>
          <ac:picMkLst>
            <pc:docMk/>
            <pc:sldMk cId="4012794398" sldId="257"/>
            <ac:picMk id="7" creationId="{45A41869-95D1-9261-CDB6-F2D9CC0040E3}"/>
          </ac:picMkLst>
        </pc:picChg>
      </pc:sldChg>
      <pc:sldChg chg="addSp delSp modSp add mod">
        <pc:chgData name="Jochem Bakker (student)" userId="e09062ba-c0ed-43b7-af40-80de61260a9d" providerId="ADAL" clId="{08BD6913-6534-4882-B4DA-15ED543AA9A2}" dt="2024-12-04T14:48:02.109" v="6792" actId="313"/>
        <pc:sldMkLst>
          <pc:docMk/>
          <pc:sldMk cId="4075530245" sldId="258"/>
        </pc:sldMkLst>
        <pc:spChg chg="mod">
          <ac:chgData name="Jochem Bakker (student)" userId="e09062ba-c0ed-43b7-af40-80de61260a9d" providerId="ADAL" clId="{08BD6913-6534-4882-B4DA-15ED543AA9A2}" dt="2024-12-04T14:12:31.470" v="3588" actId="20577"/>
          <ac:spMkLst>
            <pc:docMk/>
            <pc:sldMk cId="4075530245" sldId="258"/>
            <ac:spMk id="2" creationId="{353E014F-7F4B-43A0-4F5A-957E4457E308}"/>
          </ac:spMkLst>
        </pc:spChg>
        <pc:spChg chg="mod">
          <ac:chgData name="Jochem Bakker (student)" userId="e09062ba-c0ed-43b7-af40-80de61260a9d" providerId="ADAL" clId="{08BD6913-6534-4882-B4DA-15ED543AA9A2}" dt="2024-12-04T14:46:08.062" v="6246" actId="114"/>
          <ac:spMkLst>
            <pc:docMk/>
            <pc:sldMk cId="4075530245" sldId="258"/>
            <ac:spMk id="8" creationId="{BD2FB7FB-0680-7E20-4D0B-38E3D8103FAE}"/>
          </ac:spMkLst>
        </pc:spChg>
        <pc:spChg chg="add mod">
          <ac:chgData name="Jochem Bakker (student)" userId="e09062ba-c0ed-43b7-af40-80de61260a9d" providerId="ADAL" clId="{08BD6913-6534-4882-B4DA-15ED543AA9A2}" dt="2024-12-04T14:46:52.306" v="6451" actId="20577"/>
          <ac:spMkLst>
            <pc:docMk/>
            <pc:sldMk cId="4075530245" sldId="258"/>
            <ac:spMk id="20" creationId="{49C2E1E6-86C1-AE5F-180C-30CC70378647}"/>
          </ac:spMkLst>
        </pc:spChg>
        <pc:spChg chg="add mod">
          <ac:chgData name="Jochem Bakker (student)" userId="e09062ba-c0ed-43b7-af40-80de61260a9d" providerId="ADAL" clId="{08BD6913-6534-4882-B4DA-15ED543AA9A2}" dt="2024-12-04T14:48:02.109" v="6792" actId="313"/>
          <ac:spMkLst>
            <pc:docMk/>
            <pc:sldMk cId="4075530245" sldId="258"/>
            <ac:spMk id="21" creationId="{C2441D1D-E794-8B66-32FC-E6D000C65884}"/>
          </ac:spMkLst>
        </pc:spChg>
        <pc:picChg chg="add mod">
          <ac:chgData name="Jochem Bakker (student)" userId="e09062ba-c0ed-43b7-af40-80de61260a9d" providerId="ADAL" clId="{08BD6913-6534-4882-B4DA-15ED543AA9A2}" dt="2024-12-04T14:01:37.407" v="3554" actId="1076"/>
          <ac:picMkLst>
            <pc:docMk/>
            <pc:sldMk cId="4075530245" sldId="258"/>
            <ac:picMk id="12" creationId="{0255FF21-F60D-5B16-D3BA-1ACBDCF7AA42}"/>
          </ac:picMkLst>
        </pc:picChg>
        <pc:picChg chg="add mod">
          <ac:chgData name="Jochem Bakker (student)" userId="e09062ba-c0ed-43b7-af40-80de61260a9d" providerId="ADAL" clId="{08BD6913-6534-4882-B4DA-15ED543AA9A2}" dt="2024-12-04T14:02:26.368" v="3562" actId="1076"/>
          <ac:picMkLst>
            <pc:docMk/>
            <pc:sldMk cId="4075530245" sldId="258"/>
            <ac:picMk id="14" creationId="{092B5F80-6421-5401-CF57-16FEDD926254}"/>
          </ac:picMkLst>
        </pc:picChg>
        <pc:picChg chg="add mod modCrop">
          <ac:chgData name="Jochem Bakker (student)" userId="e09062ba-c0ed-43b7-af40-80de61260a9d" providerId="ADAL" clId="{08BD6913-6534-4882-B4DA-15ED543AA9A2}" dt="2024-12-04T14:09:01.462" v="3581" actId="14100"/>
          <ac:picMkLst>
            <pc:docMk/>
            <pc:sldMk cId="4075530245" sldId="258"/>
            <ac:picMk id="16" creationId="{DA070D48-4F33-7191-4288-B7B6875450A5}"/>
          </ac:picMkLst>
        </pc:picChg>
        <pc:picChg chg="add mod">
          <ac:chgData name="Jochem Bakker (student)" userId="e09062ba-c0ed-43b7-af40-80de61260a9d" providerId="ADAL" clId="{08BD6913-6534-4882-B4DA-15ED543AA9A2}" dt="2024-12-04T14:09:06.602" v="3583" actId="1076"/>
          <ac:picMkLst>
            <pc:docMk/>
            <pc:sldMk cId="4075530245" sldId="258"/>
            <ac:picMk id="18" creationId="{D6901D4A-10A4-9DC3-7A9D-E7292421BAC8}"/>
          </ac:picMkLst>
        </pc:picChg>
      </pc:sldChg>
      <pc:sldChg chg="addSp delSp modSp add mod">
        <pc:chgData name="Jochem Bakker (student)" userId="e09062ba-c0ed-43b7-af40-80de61260a9d" providerId="ADAL" clId="{08BD6913-6534-4882-B4DA-15ED543AA9A2}" dt="2024-12-04T14:36:00.516" v="5644" actId="20577"/>
        <pc:sldMkLst>
          <pc:docMk/>
          <pc:sldMk cId="724284374" sldId="259"/>
        </pc:sldMkLst>
        <pc:spChg chg="mod">
          <ac:chgData name="Jochem Bakker (student)" userId="e09062ba-c0ed-43b7-af40-80de61260a9d" providerId="ADAL" clId="{08BD6913-6534-4882-B4DA-15ED543AA9A2}" dt="2024-12-04T14:12:39.223" v="3612" actId="20577"/>
          <ac:spMkLst>
            <pc:docMk/>
            <pc:sldMk cId="724284374" sldId="259"/>
            <ac:spMk id="2" creationId="{09D35618-487C-31E6-2197-056423698041}"/>
          </ac:spMkLst>
        </pc:spChg>
        <pc:spChg chg="mod">
          <ac:chgData name="Jochem Bakker (student)" userId="e09062ba-c0ed-43b7-af40-80de61260a9d" providerId="ADAL" clId="{08BD6913-6534-4882-B4DA-15ED543AA9A2}" dt="2024-12-04T14:32:41.732" v="5138" actId="20577"/>
          <ac:spMkLst>
            <pc:docMk/>
            <pc:sldMk cId="724284374" sldId="259"/>
            <ac:spMk id="8" creationId="{F2A52DC3-D730-7774-D901-F0772B50F579}"/>
          </ac:spMkLst>
        </pc:spChg>
        <pc:spChg chg="add mod">
          <ac:chgData name="Jochem Bakker (student)" userId="e09062ba-c0ed-43b7-af40-80de61260a9d" providerId="ADAL" clId="{08BD6913-6534-4882-B4DA-15ED543AA9A2}" dt="2024-12-04T14:36:00.516" v="5644" actId="20577"/>
          <ac:spMkLst>
            <pc:docMk/>
            <pc:sldMk cId="724284374" sldId="259"/>
            <ac:spMk id="13" creationId="{F28BC129-FF6E-B657-F690-BDE392B47550}"/>
          </ac:spMkLst>
        </pc:spChg>
        <pc:spChg chg="add mod">
          <ac:chgData name="Jochem Bakker (student)" userId="e09062ba-c0ed-43b7-af40-80de61260a9d" providerId="ADAL" clId="{08BD6913-6534-4882-B4DA-15ED543AA9A2}" dt="2024-12-04T14:35:46.249" v="5642" actId="114"/>
          <ac:spMkLst>
            <pc:docMk/>
            <pc:sldMk cId="724284374" sldId="259"/>
            <ac:spMk id="14" creationId="{8B463B82-27C9-2442-31B0-4C1611B261A0}"/>
          </ac:spMkLst>
        </pc:spChg>
        <pc:picChg chg="add mod">
          <ac:chgData name="Jochem Bakker (student)" userId="e09062ba-c0ed-43b7-af40-80de61260a9d" providerId="ADAL" clId="{08BD6913-6534-4882-B4DA-15ED543AA9A2}" dt="2024-12-04T14:14:00.650" v="3626" actId="14100"/>
          <ac:picMkLst>
            <pc:docMk/>
            <pc:sldMk cId="724284374" sldId="259"/>
            <ac:picMk id="10" creationId="{579D3286-6143-B84B-6678-53EF28ABA7D5}"/>
          </ac:picMkLst>
        </pc:picChg>
        <pc:picChg chg="add mod">
          <ac:chgData name="Jochem Bakker (student)" userId="e09062ba-c0ed-43b7-af40-80de61260a9d" providerId="ADAL" clId="{08BD6913-6534-4882-B4DA-15ED543AA9A2}" dt="2024-12-04T14:14:04.709" v="3628" actId="1076"/>
          <ac:picMkLst>
            <pc:docMk/>
            <pc:sldMk cId="724284374" sldId="259"/>
            <ac:picMk id="12" creationId="{B5BED3AE-E23F-5447-2D34-20277C7D67B9}"/>
          </ac:picMkLst>
        </pc:picChg>
      </pc:sldChg>
      <pc:sldChg chg="addSp delSp modSp add mod">
        <pc:chgData name="Jochem Bakker (student)" userId="e09062ba-c0ed-43b7-af40-80de61260a9d" providerId="ADAL" clId="{08BD6913-6534-4882-B4DA-15ED543AA9A2}" dt="2024-12-04T14:59:30.426" v="8382" actId="114"/>
        <pc:sldMkLst>
          <pc:docMk/>
          <pc:sldMk cId="2600572413" sldId="260"/>
        </pc:sldMkLst>
        <pc:spChg chg="mod">
          <ac:chgData name="Jochem Bakker (student)" userId="e09062ba-c0ed-43b7-af40-80de61260a9d" providerId="ADAL" clId="{08BD6913-6534-4882-B4DA-15ED543AA9A2}" dt="2024-12-04T14:51:13.410" v="6829" actId="20577"/>
          <ac:spMkLst>
            <pc:docMk/>
            <pc:sldMk cId="2600572413" sldId="260"/>
            <ac:spMk id="2" creationId="{30A61992-5B6B-A285-28D3-78D547F44239}"/>
          </ac:spMkLst>
        </pc:spChg>
        <pc:spChg chg="mod">
          <ac:chgData name="Jochem Bakker (student)" userId="e09062ba-c0ed-43b7-af40-80de61260a9d" providerId="ADAL" clId="{08BD6913-6534-4882-B4DA-15ED543AA9A2}" dt="2024-12-04T14:59:30.426" v="8382" actId="114"/>
          <ac:spMkLst>
            <pc:docMk/>
            <pc:sldMk cId="2600572413" sldId="260"/>
            <ac:spMk id="8" creationId="{23AE3DAA-7883-1214-C84D-B5193A447644}"/>
          </ac:spMkLst>
        </pc:spChg>
        <pc:picChg chg="add mod">
          <ac:chgData name="Jochem Bakker (student)" userId="e09062ba-c0ed-43b7-af40-80de61260a9d" providerId="ADAL" clId="{08BD6913-6534-4882-B4DA-15ED543AA9A2}" dt="2024-12-04T14:53:59.218" v="7554" actId="1076"/>
          <ac:picMkLst>
            <pc:docMk/>
            <pc:sldMk cId="2600572413" sldId="260"/>
            <ac:picMk id="4" creationId="{525024EF-49F7-75AA-CF4B-6F2A26027194}"/>
          </ac:picMkLst>
        </pc:picChg>
      </pc:sldChg>
      <pc:sldChg chg="delSp modSp add mod">
        <pc:chgData name="Jochem Bakker (student)" userId="e09062ba-c0ed-43b7-af40-80de61260a9d" providerId="ADAL" clId="{08BD6913-6534-4882-B4DA-15ED543AA9A2}" dt="2024-12-04T15:11:03.722" v="9634" actId="20577"/>
        <pc:sldMkLst>
          <pc:docMk/>
          <pc:sldMk cId="2284162806" sldId="261"/>
        </pc:sldMkLst>
        <pc:spChg chg="mod">
          <ac:chgData name="Jochem Bakker (student)" userId="e09062ba-c0ed-43b7-af40-80de61260a9d" providerId="ADAL" clId="{08BD6913-6534-4882-B4DA-15ED543AA9A2}" dt="2024-12-04T15:11:03.722" v="9634" actId="20577"/>
          <ac:spMkLst>
            <pc:docMk/>
            <pc:sldMk cId="2284162806" sldId="261"/>
            <ac:spMk id="2" creationId="{9A4D45C7-D441-A63F-45D3-B11220333338}"/>
          </ac:spMkLst>
        </pc:spChg>
        <pc:spChg chg="mod">
          <ac:chgData name="Jochem Bakker (student)" userId="e09062ba-c0ed-43b7-af40-80de61260a9d" providerId="ADAL" clId="{08BD6913-6534-4882-B4DA-15ED543AA9A2}" dt="2024-12-04T15:10:20.426" v="9605" actId="114"/>
          <ac:spMkLst>
            <pc:docMk/>
            <pc:sldMk cId="2284162806" sldId="261"/>
            <ac:spMk id="8" creationId="{DCC4A711-D7FB-EE5B-2545-D75D3B2A1D1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3EFEFD-9AE9-CAA6-E9D6-F03E54AA302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BACF12F-402F-7508-F99D-EBC1703AB5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0D9FAE0-1ABA-E867-054F-D8BC580A8FA6}"/>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209C61DE-1533-2ECD-9BD1-108EC65A406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CDF3736-F78A-1248-0E81-C87321F81CA0}"/>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362017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5F7BC5-675E-D319-F6DD-8B251FC0A4E3}"/>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CB49408-BCF2-508B-2031-0C1C3900AEE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6B8C10C-F23B-4D58-10F3-B868D89394C3}"/>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CE0E8627-EC3D-71D9-C8FB-554B0F607B7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D6608CA-47C5-33CC-5688-71A54593E121}"/>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419137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09AF004A-140D-2F2E-B1AF-CEC828AEB08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2084857-A90B-627F-5A6F-C6742DA270B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CE513A9-84E1-5D37-D66F-30820EAC0A26}"/>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27781D1A-7333-421A-56E1-766C497A3FC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7254B20-255C-22F8-CFE2-3ECE4623B91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69332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AC5FD5-CFF8-AA23-9BBA-B379BF606BA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A8B9ABF-EEB1-D69A-0DFC-F5044A59E13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1F987A-D2B5-C08A-03A5-3F5F3D9D1F77}"/>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1DB52FF9-015C-250D-AE65-1176462BD2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E393D57-B560-6928-BBA4-7CDEFFF23D29}"/>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95953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2AF12B-0AD0-6C60-1053-80292ADB1CC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A911EE1-17E8-1A21-2FDF-341D979E51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96BBC9D-89B1-19DD-9D36-BFC492D3AFC8}"/>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382EB255-797D-03F2-CDE7-9D97F1DB7D9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AC4F3A3-6838-BEE3-ABCC-B4CCC694B96A}"/>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1005592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323B35-D44A-C0D3-386F-03C536FFF49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BC08B84-629F-9128-3025-0BA0CB64CA1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09DE9D4-BA8D-2D2D-94D7-453098F09AD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C737A8F-FF23-64F0-7304-AC7C1821F518}"/>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6" name="Tijdelijke aanduiding voor voettekst 5">
            <a:extLst>
              <a:ext uri="{FF2B5EF4-FFF2-40B4-BE49-F238E27FC236}">
                <a16:creationId xmlns:a16="http://schemas.microsoft.com/office/drawing/2014/main" id="{593F90EE-DFFD-B20F-DEA1-73D26AC8778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5095B8D-FBBB-4495-75F0-2357E3D8101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922877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BCE89-AB6F-42AA-B135-4F03BDDD3A9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8056FAA-D816-0AB3-AAA6-F37543B3C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FCCDE04-9A90-ADEC-C830-47D8B19257A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2D16084E-30BC-3394-4DCC-5DD61B11F7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AF73CF8-5F8E-FF3E-58B2-AF7F3F8E508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302AADB-5A79-363D-8756-079F31D08FAF}"/>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8" name="Tijdelijke aanduiding voor voettekst 7">
            <a:extLst>
              <a:ext uri="{FF2B5EF4-FFF2-40B4-BE49-F238E27FC236}">
                <a16:creationId xmlns:a16="http://schemas.microsoft.com/office/drawing/2014/main" id="{CC05AB4B-5427-8D7C-C7FC-FE4EC5C5E98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395E689-D905-9C90-75EC-9EB405CDD3F5}"/>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517151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A3EA06-6B4C-6E98-7769-3E7A0B83D498}"/>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2832EAD-1C55-E114-2AB6-8654AE040ADC}"/>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4" name="Tijdelijke aanduiding voor voettekst 3">
            <a:extLst>
              <a:ext uri="{FF2B5EF4-FFF2-40B4-BE49-F238E27FC236}">
                <a16:creationId xmlns:a16="http://schemas.microsoft.com/office/drawing/2014/main" id="{AE87AC5B-DF7E-AF38-5D1A-BBD357B14B44}"/>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BA71836-86F7-0030-9374-9F3AE3D4857C}"/>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4903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74293C6-012E-BA42-7FB9-AE2A0687C8B9}"/>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3" name="Tijdelijke aanduiding voor voettekst 2">
            <a:extLst>
              <a:ext uri="{FF2B5EF4-FFF2-40B4-BE49-F238E27FC236}">
                <a16:creationId xmlns:a16="http://schemas.microsoft.com/office/drawing/2014/main" id="{FBADF1D9-1E9A-E3E9-9B9B-F2C47E60AD0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DB2313A1-876B-C994-DEBF-B7A82D60A949}"/>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2279247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82EAC7-3D11-A245-26CE-2C7CEF99728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25B62C4-C57D-C6D8-EB33-F89CDA6F41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0F77AD3-5AB0-DA7F-8D85-C09481A57C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1F731C9-F8FA-2A86-996C-9300D9824D09}"/>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6" name="Tijdelijke aanduiding voor voettekst 5">
            <a:extLst>
              <a:ext uri="{FF2B5EF4-FFF2-40B4-BE49-F238E27FC236}">
                <a16:creationId xmlns:a16="http://schemas.microsoft.com/office/drawing/2014/main" id="{52F984DF-3E1E-AA68-4EDE-C86BA98BCA7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EE2E2D2-9C53-8EC6-F79D-632F8A54D68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875094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98788F-12B9-0908-2B50-EF5BD520B4A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7D8079D-7DC0-31B7-7C5C-23F4D514CA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CF2D8BB-8464-C41E-02D9-12C7F0D882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B29BB62-40EE-85CB-5B08-5186647BD39F}"/>
              </a:ext>
            </a:extLst>
          </p:cNvPr>
          <p:cNvSpPr>
            <a:spLocks noGrp="1"/>
          </p:cNvSpPr>
          <p:nvPr>
            <p:ph type="dt" sz="half" idx="10"/>
          </p:nvPr>
        </p:nvSpPr>
        <p:spPr/>
        <p:txBody>
          <a:bodyPr/>
          <a:lstStyle/>
          <a:p>
            <a:fld id="{ABD0F97D-BCD9-4356-84AF-6806F462969A}" type="datetimeFigureOut">
              <a:rPr lang="nl-NL" smtClean="0"/>
              <a:t>10-12-2024</a:t>
            </a:fld>
            <a:endParaRPr lang="nl-NL"/>
          </a:p>
        </p:txBody>
      </p:sp>
      <p:sp>
        <p:nvSpPr>
          <p:cNvPr id="6" name="Tijdelijke aanduiding voor voettekst 5">
            <a:extLst>
              <a:ext uri="{FF2B5EF4-FFF2-40B4-BE49-F238E27FC236}">
                <a16:creationId xmlns:a16="http://schemas.microsoft.com/office/drawing/2014/main" id="{BB12F380-ABB3-30BE-DE50-A4F44A73A5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5635BF0-A679-F53E-FE5D-B243A751DBB6}"/>
              </a:ext>
            </a:extLst>
          </p:cNvPr>
          <p:cNvSpPr>
            <a:spLocks noGrp="1"/>
          </p:cNvSpPr>
          <p:nvPr>
            <p:ph type="sldNum" sz="quarter" idx="12"/>
          </p:nvPr>
        </p:nvSpPr>
        <p:spPr/>
        <p:txBody>
          <a:bodyPr/>
          <a:lstStyle/>
          <a:p>
            <a:fld id="{2F47D2EC-1E28-4404-88B9-4E46F2FFB608}" type="slidenum">
              <a:rPr lang="nl-NL" smtClean="0"/>
              <a:t>‹#›</a:t>
            </a:fld>
            <a:endParaRPr lang="nl-NL"/>
          </a:p>
        </p:txBody>
      </p:sp>
    </p:spTree>
    <p:extLst>
      <p:ext uri="{BB962C8B-B14F-4D97-AF65-F5344CB8AC3E}">
        <p14:creationId xmlns:p14="http://schemas.microsoft.com/office/powerpoint/2010/main" val="314755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4F5A58F-3F81-6719-CAE6-6F19E98D39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D8E7F47-6DFF-2FF5-9D7D-8130F06326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6E2AAAE-693F-567A-70D5-1304BF8427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D0F97D-BCD9-4356-84AF-6806F462969A}" type="datetimeFigureOut">
              <a:rPr lang="nl-NL" smtClean="0"/>
              <a:t>10-12-2024</a:t>
            </a:fld>
            <a:endParaRPr lang="nl-NL"/>
          </a:p>
        </p:txBody>
      </p:sp>
      <p:sp>
        <p:nvSpPr>
          <p:cNvPr id="5" name="Tijdelijke aanduiding voor voettekst 4">
            <a:extLst>
              <a:ext uri="{FF2B5EF4-FFF2-40B4-BE49-F238E27FC236}">
                <a16:creationId xmlns:a16="http://schemas.microsoft.com/office/drawing/2014/main" id="{B5262961-F44E-C6F5-05DF-BE25705074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A234CF6D-58C7-A339-8F43-E8D934AB11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F47D2EC-1E28-4404-88B9-4E46F2FFB608}" type="slidenum">
              <a:rPr lang="nl-NL" smtClean="0"/>
              <a:t>‹#›</a:t>
            </a:fld>
            <a:endParaRPr lang="nl-NL"/>
          </a:p>
        </p:txBody>
      </p:sp>
    </p:spTree>
    <p:extLst>
      <p:ext uri="{BB962C8B-B14F-4D97-AF65-F5344CB8AC3E}">
        <p14:creationId xmlns:p14="http://schemas.microsoft.com/office/powerpoint/2010/main" val="3273991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3169EC-673F-15A9-0050-9F46C55B0672}"/>
              </a:ext>
            </a:extLst>
          </p:cNvPr>
          <p:cNvSpPr>
            <a:spLocks noGrp="1"/>
          </p:cNvSpPr>
          <p:nvPr>
            <p:ph type="ctrTitle"/>
          </p:nvPr>
        </p:nvSpPr>
        <p:spPr>
          <a:xfrm>
            <a:off x="1524000" y="365760"/>
            <a:ext cx="9144000" cy="474154"/>
          </a:xfrm>
        </p:spPr>
        <p:txBody>
          <a:bodyPr>
            <a:normAutofit fontScale="90000"/>
          </a:bodyPr>
          <a:lstStyle/>
          <a:p>
            <a:r>
              <a:rPr lang="nl-NL" sz="2800" b="1" u="sng" dirty="0">
                <a:latin typeface="Neue Haas Grotesk Text Pro" panose="020B0504020202020204" pitchFamily="34" charset="0"/>
              </a:rPr>
              <a:t>Datapunt 2C</a:t>
            </a:r>
          </a:p>
        </p:txBody>
      </p:sp>
      <p:sp>
        <p:nvSpPr>
          <p:cNvPr id="3" name="Ondertitel 2">
            <a:extLst>
              <a:ext uri="{FF2B5EF4-FFF2-40B4-BE49-F238E27FC236}">
                <a16:creationId xmlns:a16="http://schemas.microsoft.com/office/drawing/2014/main" id="{AE96DFD5-05EA-75D1-E03B-FFB6122377A5}"/>
              </a:ext>
            </a:extLst>
          </p:cNvPr>
          <p:cNvSpPr>
            <a:spLocks noGrp="1"/>
          </p:cNvSpPr>
          <p:nvPr>
            <p:ph type="subTitle" idx="1"/>
          </p:nvPr>
        </p:nvSpPr>
        <p:spPr>
          <a:xfrm>
            <a:off x="457200" y="839914"/>
            <a:ext cx="11521440" cy="5826062"/>
          </a:xfrm>
        </p:spPr>
        <p:txBody>
          <a:bodyPr>
            <a:normAutofit/>
          </a:bodyPr>
          <a:lstStyle/>
          <a:p>
            <a:pPr algn="l"/>
            <a:r>
              <a:rPr lang="nl-NL" sz="1400" dirty="0">
                <a:latin typeface="Neue Haas Grotesk Text Pro" panose="020B0504020202020204" pitchFamily="34" charset="0"/>
              </a:rPr>
              <a:t>Jochem Bakker</a:t>
            </a:r>
            <a:br>
              <a:rPr lang="nl-NL" sz="1400" dirty="0">
                <a:latin typeface="Neue Haas Grotesk Text Pro" panose="020B0504020202020204" pitchFamily="34" charset="0"/>
              </a:rPr>
            </a:br>
            <a:r>
              <a:rPr lang="nl-NL" sz="1400" dirty="0">
                <a:latin typeface="Neue Haas Grotesk Text Pro" panose="020B0504020202020204" pitchFamily="34" charset="0"/>
              </a:rPr>
              <a:t>2153973</a:t>
            </a:r>
            <a:br>
              <a:rPr lang="nl-NL" sz="1400" dirty="0">
                <a:latin typeface="Neue Haas Grotesk Text Pro" panose="020B0504020202020204" pitchFamily="34" charset="0"/>
              </a:rPr>
            </a:br>
            <a:r>
              <a:rPr lang="nl-NL" sz="1400" dirty="0">
                <a:latin typeface="Neue Haas Grotesk Text Pro" panose="020B0504020202020204" pitchFamily="34" charset="0"/>
              </a:rPr>
              <a:t>Stamgroep 1A</a:t>
            </a:r>
            <a:br>
              <a:rPr lang="nl-NL" sz="1400" dirty="0">
                <a:latin typeface="Neue Haas Grotesk Text Pro" panose="020B0504020202020204" pitchFamily="34" charset="0"/>
              </a:rPr>
            </a:br>
            <a:r>
              <a:rPr lang="nl-NL" sz="1400" dirty="0">
                <a:latin typeface="Neue Haas Grotesk Text Pro" panose="020B0504020202020204" pitchFamily="34" charset="0"/>
              </a:rPr>
              <a:t>2024-25</a:t>
            </a:r>
          </a:p>
          <a:p>
            <a:pPr algn="l"/>
            <a:endParaRPr lang="nl-NL" sz="1400" dirty="0">
              <a:latin typeface="Neue Haas Grotesk Text Pro" panose="020B0504020202020204" pitchFamily="34" charset="0"/>
            </a:endParaRPr>
          </a:p>
          <a:p>
            <a:pPr algn="l"/>
            <a:r>
              <a:rPr lang="nl-NL" sz="1400" dirty="0">
                <a:latin typeface="Neue Haas Grotesk Text Pro" panose="020B0504020202020204" pitchFamily="34" charset="0"/>
              </a:rPr>
              <a:t>Omvat:</a:t>
            </a:r>
          </a:p>
          <a:p>
            <a:pPr algn="l"/>
            <a:r>
              <a:rPr lang="nl-NL" sz="1400" dirty="0">
                <a:latin typeface="Neue Haas Grotesk Text Pro" panose="020B0504020202020204" pitchFamily="34" charset="0"/>
              </a:rPr>
              <a:t>   -  Procesbeschrijvingen van Paper- en </a:t>
            </a:r>
            <a:r>
              <a:rPr lang="nl-NL" sz="1400" dirty="0" err="1">
                <a:latin typeface="Neue Haas Grotesk Text Pro" panose="020B0504020202020204" pitchFamily="34" charset="0"/>
              </a:rPr>
              <a:t>Mid-Fidelity</a:t>
            </a:r>
            <a:r>
              <a:rPr lang="nl-NL" sz="1400" dirty="0">
                <a:latin typeface="Neue Haas Grotesk Text Pro" panose="020B0504020202020204" pitchFamily="34" charset="0"/>
              </a:rPr>
              <a:t> Prototype</a:t>
            </a:r>
            <a:br>
              <a:rPr lang="nl-NL" sz="1400" dirty="0">
                <a:latin typeface="Neue Haas Grotesk Text Pro" panose="020B0504020202020204" pitchFamily="34" charset="0"/>
              </a:rPr>
            </a:br>
            <a:r>
              <a:rPr lang="nl-NL" sz="1400" dirty="0">
                <a:latin typeface="Neue Haas Grotesk Text Pro" panose="020B0504020202020204" pitchFamily="34" charset="0"/>
              </a:rPr>
              <a:t>   -  HTML/CSS Kennis Check met Domeindocent</a:t>
            </a:r>
          </a:p>
          <a:p>
            <a:pPr algn="l"/>
            <a:r>
              <a:rPr lang="nl-NL" sz="1400" dirty="0">
                <a:latin typeface="Neue Haas Grotesk Text Pro" panose="020B0504020202020204" pitchFamily="34" charset="0"/>
              </a:rPr>
              <a:t>Bijhorende Leeruitkomsten:</a:t>
            </a:r>
          </a:p>
          <a:p>
            <a:pPr algn="l"/>
            <a:r>
              <a:rPr lang="nl-NL" sz="1400" b="1" dirty="0">
                <a:latin typeface="Neue Haas Grotesk Text Pro" panose="020B0504020202020204" pitchFamily="34" charset="0"/>
              </a:rPr>
              <a:t>LUK 2.1 </a:t>
            </a:r>
            <a:r>
              <a:rPr lang="nl-NL" sz="1400" dirty="0">
                <a:latin typeface="Neue Haas Grotesk Text Pro" panose="020B0504020202020204" pitchFamily="34" charset="0"/>
              </a:rPr>
              <a:t>De student verkent diverse oplossingsrichtingen die beantwoorden aan de door de student zelf geformuleerde ontwerpvraag en gebruikt daarbij verschillende aangereikte technieken én technieken om te testen met </a:t>
            </a:r>
            <a:r>
              <a:rPr lang="nl-NL" sz="1400" dirty="0" err="1">
                <a:latin typeface="Neue Haas Grotesk Text Pro" panose="020B0504020202020204" pitchFamily="34" charset="0"/>
              </a:rPr>
              <a:t>peers</a:t>
            </a:r>
            <a:r>
              <a:rPr lang="nl-NL" sz="1400" dirty="0">
                <a:latin typeface="Neue Haas Grotesk Text Pro" panose="020B0504020202020204" pitchFamily="34" charset="0"/>
              </a:rPr>
              <a:t>.</a:t>
            </a:r>
            <a:br>
              <a:rPr lang="nl-NL" sz="1400" dirty="0">
                <a:latin typeface="Neue Haas Grotesk Text Pro" panose="020B0504020202020204" pitchFamily="34" charset="0"/>
              </a:rPr>
            </a:br>
            <a:r>
              <a:rPr lang="nl-NL" sz="1400" dirty="0">
                <a:latin typeface="Neue Haas Grotesk Text Pro" panose="020B0504020202020204" pitchFamily="34" charset="0"/>
              </a:rPr>
              <a:t>   -  </a:t>
            </a:r>
            <a:r>
              <a:rPr lang="nl-NL" sz="1400" b="1" i="0" u="none" strike="noStrike" baseline="0" dirty="0">
                <a:latin typeface="Neue Haas Grotesk Text Pro" panose="020B0504020202020204" pitchFamily="34" charset="0"/>
              </a:rPr>
              <a:t>BC 2.1.2 </a:t>
            </a:r>
            <a:r>
              <a:rPr lang="nl-NL" sz="1400" b="0" i="0" u="none" strike="noStrike" baseline="0" dirty="0">
                <a:latin typeface="Neue Haas Grotesk Text Pro" panose="020B0504020202020204" pitchFamily="34" charset="0"/>
              </a:rPr>
              <a:t>Je evalueert jouw prototypes bij </a:t>
            </a:r>
            <a:r>
              <a:rPr lang="nl-NL" sz="1400" b="0" i="0" u="none" strike="noStrike" baseline="0" dirty="0" err="1">
                <a:latin typeface="Neue Haas Grotesk Text Pro" panose="020B0504020202020204" pitchFamily="34" charset="0"/>
              </a:rPr>
              <a:t>peers</a:t>
            </a:r>
            <a:r>
              <a:rPr lang="nl-NL" sz="1400" b="0" i="0" u="none" strike="noStrike" baseline="0" dirty="0">
                <a:latin typeface="Neue Haas Grotesk Text Pro" panose="020B0504020202020204" pitchFamily="34" charset="0"/>
              </a:rPr>
              <a:t> aan de hand van gerichte testvragen en laat zien hoe deze testresultaten vertaald    </a:t>
            </a:r>
            <a:br>
              <a:rPr lang="nl-NL" sz="1400" b="0" i="0" u="none" strike="noStrike" baseline="0" dirty="0">
                <a:latin typeface="Neue Haas Grotesk Text Pro" panose="020B0504020202020204" pitchFamily="34" charset="0"/>
              </a:rPr>
            </a:br>
            <a:r>
              <a:rPr lang="nl-NL" sz="1400" b="0" i="0" u="none" strike="noStrike" baseline="0" dirty="0">
                <a:latin typeface="Neue Haas Grotesk Text Pro" panose="020B0504020202020204" pitchFamily="34" charset="0"/>
              </a:rPr>
              <a:t>      worden naar inzichten [Ontwerpen]</a:t>
            </a:r>
          </a:p>
          <a:p>
            <a:pPr algn="l"/>
            <a:r>
              <a:rPr lang="nl-NL" sz="1400" b="1" dirty="0">
                <a:latin typeface="Neue Haas Grotesk Text Pro" panose="020B0504020202020204" pitchFamily="34" charset="0"/>
              </a:rPr>
              <a:t>LUK 2.2 </a:t>
            </a:r>
            <a:r>
              <a:rPr lang="nl-NL" sz="1400" dirty="0">
                <a:latin typeface="Neue Haas Grotesk Text Pro" panose="020B0504020202020204" pitchFamily="34" charset="0"/>
              </a:rPr>
              <a:t>De student past onderbouwd aangereikte ontwerpprincipes toe in eigen ontwerp.</a:t>
            </a:r>
            <a:br>
              <a:rPr lang="nl-NL" sz="1400" dirty="0">
                <a:latin typeface="Neue Haas Grotesk Text Pro" panose="020B0504020202020204" pitchFamily="34" charset="0"/>
              </a:rPr>
            </a:br>
            <a:r>
              <a:rPr lang="nl-NL" sz="1400" dirty="0">
                <a:latin typeface="Neue Haas Grotesk Text Pro" panose="020B0504020202020204" pitchFamily="34" charset="0"/>
              </a:rPr>
              <a:t>   -  </a:t>
            </a:r>
            <a:r>
              <a:rPr lang="nl-NL" sz="1400" b="1" dirty="0">
                <a:latin typeface="Neue Haas Grotesk Text Pro" panose="020B0504020202020204" pitchFamily="34" charset="0"/>
              </a:rPr>
              <a:t>BC 2.2.2</a:t>
            </a:r>
            <a:r>
              <a:rPr lang="nl-NL" sz="1400" dirty="0">
                <a:latin typeface="Neue Haas Grotesk Text Pro" panose="020B0504020202020204" pitchFamily="34" charset="0"/>
              </a:rPr>
              <a:t> Je codeert een interactieve en navigeerbare website, waarmee je jouw HTML / CSS kennis demonstreert. [Ontwerpen]</a:t>
            </a:r>
          </a:p>
          <a:p>
            <a:pPr algn="l"/>
            <a:r>
              <a:rPr lang="nl-NL" sz="1400" b="1" dirty="0">
                <a:latin typeface="Neue Haas Grotesk Text Pro" panose="020B0504020202020204" pitchFamily="34" charset="0"/>
              </a:rPr>
              <a:t>LUK 2.3</a:t>
            </a:r>
            <a:r>
              <a:rPr lang="nl-NL" sz="1400" dirty="0">
                <a:latin typeface="Neue Haas Grotesk Text Pro" panose="020B0504020202020204" pitchFamily="34" charset="0"/>
              </a:rPr>
              <a:t> De student laat zien dat ze haar sterktes en zwaktes met betrekking tot 'samen werken’ en 'samen experimenteren' kent. Ze verwerkt deze inzichten in een plan dat bestaat uit persoonlijke leerdoelen en concrete </a:t>
            </a:r>
            <a:r>
              <a:rPr lang="nl-NL" sz="1400">
                <a:latin typeface="Neue Haas Grotesk Text Pro" panose="020B0504020202020204" pitchFamily="34" charset="0"/>
              </a:rPr>
              <a:t>acties.</a:t>
            </a:r>
            <a:br>
              <a:rPr lang="nl-NL" sz="1400">
                <a:latin typeface="Neue Haas Grotesk Text Pro" panose="020B0504020202020204" pitchFamily="34" charset="0"/>
              </a:rPr>
            </a:br>
            <a:r>
              <a:rPr lang="nl-NL" sz="1400">
                <a:latin typeface="Neue Haas Grotesk Text Pro" panose="020B0504020202020204" pitchFamily="34" charset="0"/>
              </a:rPr>
              <a:t>   -  </a:t>
            </a:r>
            <a:r>
              <a:rPr lang="nl-NL" sz="1400" b="1" dirty="0">
                <a:latin typeface="Neue Haas Grotesk Text Pro" panose="020B0504020202020204" pitchFamily="34" charset="0"/>
              </a:rPr>
              <a:t>BC 2.3.1</a:t>
            </a:r>
            <a:r>
              <a:rPr lang="nl-NL" sz="1400" dirty="0">
                <a:latin typeface="Neue Haas Grotesk Text Pro" panose="020B0504020202020204" pitchFamily="34" charset="0"/>
              </a:rPr>
              <a:t> Je evalueert verzamelde feedback om tot inzichten te komen over jouw sterktes en zwaktes. [Ontwikkelen]</a:t>
            </a:r>
          </a:p>
          <a:p>
            <a:pPr algn="l"/>
            <a:endParaRPr lang="nl-NL" sz="1400" dirty="0">
              <a:latin typeface="Neue Haas Grotesk Text Pro" panose="020B0504020202020204" pitchFamily="34" charset="0"/>
            </a:endParaRPr>
          </a:p>
          <a:p>
            <a:pPr algn="l"/>
            <a:endParaRPr lang="nl-NL" sz="1400" dirty="0">
              <a:latin typeface="Neue Haas Grotesk Text Pro" panose="020B0504020202020204" pitchFamily="34" charset="0"/>
            </a:endParaRPr>
          </a:p>
          <a:p>
            <a:pPr algn="l"/>
            <a:r>
              <a:rPr lang="nl-NL" sz="1400" dirty="0">
                <a:latin typeface="Neue Haas Grotesk Text Pro" panose="020B0504020202020204" pitchFamily="34" charset="0"/>
              </a:rPr>
              <a:t>Daar waar het begrijpen van Leerkuitkomsten (LUK’s) word bewezen door middel van het behalen van Beoordelingscriteria (BC’s) word de BC aangegeven tussen haakjes.</a:t>
            </a:r>
          </a:p>
        </p:txBody>
      </p:sp>
    </p:spTree>
    <p:extLst>
      <p:ext uri="{BB962C8B-B14F-4D97-AF65-F5344CB8AC3E}">
        <p14:creationId xmlns:p14="http://schemas.microsoft.com/office/powerpoint/2010/main" val="549212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63C368-A25E-9CFC-FCDC-2B25660200E1}"/>
              </a:ext>
            </a:extLst>
          </p:cNvPr>
          <p:cNvSpPr>
            <a:spLocks noGrp="1"/>
          </p:cNvSpPr>
          <p:nvPr>
            <p:ph type="title"/>
          </p:nvPr>
        </p:nvSpPr>
        <p:spPr>
          <a:xfrm>
            <a:off x="838200" y="81661"/>
            <a:ext cx="10515600" cy="1325563"/>
          </a:xfrm>
        </p:spPr>
        <p:txBody>
          <a:bodyPr>
            <a:normAutofit/>
          </a:bodyPr>
          <a:lstStyle/>
          <a:p>
            <a:r>
              <a:rPr lang="en-GB" sz="2400" b="1" u="sng" dirty="0">
                <a:latin typeface="Neue Haas Grotesk Text Pro" panose="020B0504020202020204" pitchFamily="34" charset="0"/>
              </a:rPr>
              <a:t>Paper Prototype</a:t>
            </a:r>
            <a:endParaRPr lang="nl-NL" sz="2400" b="1" u="sng" dirty="0">
              <a:latin typeface="Neue Haas Grotesk Text Pro" panose="020B0504020202020204" pitchFamily="34" charset="0"/>
            </a:endParaRPr>
          </a:p>
        </p:txBody>
      </p:sp>
      <p:pic>
        <p:nvPicPr>
          <p:cNvPr id="5" name="Tijdelijke aanduiding voor inhoud 4" descr="Afbeelding met tekst, Post-it-briefje, Rechthoek, plein&#10;&#10;Automatisch gegenereerde beschrijving">
            <a:extLst>
              <a:ext uri="{FF2B5EF4-FFF2-40B4-BE49-F238E27FC236}">
                <a16:creationId xmlns:a16="http://schemas.microsoft.com/office/drawing/2014/main" id="{6E4A2934-1F11-DD1C-9ECE-AB96FAB2CD9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3557039" y="822855"/>
            <a:ext cx="1794927" cy="2393237"/>
          </a:xfrm>
        </p:spPr>
      </p:pic>
      <p:pic>
        <p:nvPicPr>
          <p:cNvPr id="7" name="Afbeelding 6" descr="Afbeelding met tekst, handschrift, Post-it-briefje, Rechthoek&#10;&#10;Automatisch gegenereerde beschrijving">
            <a:extLst>
              <a:ext uri="{FF2B5EF4-FFF2-40B4-BE49-F238E27FC236}">
                <a16:creationId xmlns:a16="http://schemas.microsoft.com/office/drawing/2014/main" id="{45A41869-95D1-9261-CDB6-F2D9CC004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150578" y="822856"/>
            <a:ext cx="1794928" cy="2393238"/>
          </a:xfrm>
          <a:prstGeom prst="rect">
            <a:avLst/>
          </a:prstGeom>
        </p:spPr>
      </p:pic>
      <p:sp>
        <p:nvSpPr>
          <p:cNvPr id="8" name="Tekstvak 7">
            <a:extLst>
              <a:ext uri="{FF2B5EF4-FFF2-40B4-BE49-F238E27FC236}">
                <a16:creationId xmlns:a16="http://schemas.microsoft.com/office/drawing/2014/main" id="{8D604C3A-F7B4-6A4B-7B33-56F8B1BD5FCD}"/>
              </a:ext>
            </a:extLst>
          </p:cNvPr>
          <p:cNvSpPr txBox="1"/>
          <p:nvPr/>
        </p:nvSpPr>
        <p:spPr>
          <a:xfrm>
            <a:off x="5664343" y="932373"/>
            <a:ext cx="6460601" cy="2246769"/>
          </a:xfrm>
          <a:prstGeom prst="rect">
            <a:avLst/>
          </a:prstGeom>
          <a:noFill/>
        </p:spPr>
        <p:txBody>
          <a:bodyPr wrap="square" rtlCol="0">
            <a:spAutoFit/>
          </a:bodyPr>
          <a:lstStyle/>
          <a:p>
            <a:r>
              <a:rPr lang="nl-NL" sz="1400" dirty="0">
                <a:latin typeface="Neue Haas Grotesk Text Pro" panose="020B0504020202020204" pitchFamily="34" charset="0"/>
              </a:rPr>
              <a:t>Het maken van een Paper Prototype liet mij snel experimenteren met de basis van mijn Portfoliowebsite. Ik wilde het gebruiken om te experimenteren met verschillende knopdesigns en waar gebruikers interactie verwachten op basis van de opmaak. Bij het maken van het Paper Prototype had ik de volgende ontwerpvragen:</a:t>
            </a:r>
          </a:p>
          <a:p>
            <a:pPr marL="285750" indent="-285750">
              <a:buFontTx/>
              <a:buChar char="-"/>
            </a:pPr>
            <a:r>
              <a:rPr lang="nl-NL" sz="1400" dirty="0">
                <a:latin typeface="Neue Haas Grotesk Text Pro" panose="020B0504020202020204" pitchFamily="34" charset="0"/>
              </a:rPr>
              <a:t>Hoe kan ik een duidelijk verschil maken tussen knoppen en niet knoppen zonder de context van de tekst erin?</a:t>
            </a:r>
          </a:p>
          <a:p>
            <a:pPr marL="285750" indent="-285750">
              <a:buFontTx/>
              <a:buChar char="-"/>
            </a:pPr>
            <a:r>
              <a:rPr lang="nl-NL" sz="1400" dirty="0">
                <a:latin typeface="Neue Haas Grotesk Text Pro" panose="020B0504020202020204" pitchFamily="34" charset="0"/>
              </a:rPr>
              <a:t>Hoe bouw ik een duidelijke hiërarchie tussen kopjes zonder te veel verschillende opmaken te gebruiken?</a:t>
            </a:r>
          </a:p>
          <a:p>
            <a:r>
              <a:rPr lang="nl-NL" sz="1400" i="1" dirty="0">
                <a:latin typeface="Neue Haas Grotesk Text Pro" panose="020B0504020202020204" pitchFamily="34" charset="0"/>
              </a:rPr>
              <a:t>(BC 2.1.1)</a:t>
            </a:r>
          </a:p>
        </p:txBody>
      </p:sp>
      <p:sp>
        <p:nvSpPr>
          <p:cNvPr id="9" name="Tekstvak 8">
            <a:extLst>
              <a:ext uri="{FF2B5EF4-FFF2-40B4-BE49-F238E27FC236}">
                <a16:creationId xmlns:a16="http://schemas.microsoft.com/office/drawing/2014/main" id="{4DEA30E3-8B04-402E-C980-E06A5FA885B5}"/>
              </a:ext>
            </a:extLst>
          </p:cNvPr>
          <p:cNvSpPr txBox="1"/>
          <p:nvPr/>
        </p:nvSpPr>
        <p:spPr>
          <a:xfrm>
            <a:off x="838200" y="3240179"/>
            <a:ext cx="10502380" cy="3754874"/>
          </a:xfrm>
          <a:prstGeom prst="rect">
            <a:avLst/>
          </a:prstGeom>
          <a:noFill/>
        </p:spPr>
        <p:txBody>
          <a:bodyPr wrap="square" rtlCol="0">
            <a:spAutoFit/>
          </a:bodyPr>
          <a:lstStyle/>
          <a:p>
            <a:r>
              <a:rPr lang="nl-NL" sz="1400" dirty="0">
                <a:latin typeface="Neue Haas Grotesk Text Pro" panose="020B0504020202020204" pitchFamily="34" charset="0"/>
              </a:rPr>
              <a:t>Voor de Peer Review van het Paper Prototype had ik als testvragen:</a:t>
            </a:r>
          </a:p>
          <a:p>
            <a:pPr marL="285750" indent="-285750">
              <a:buFontTx/>
              <a:buChar char="-"/>
            </a:pPr>
            <a:r>
              <a:rPr lang="nl-NL" sz="1400" dirty="0">
                <a:latin typeface="Neue Haas Grotesk Text Pro" panose="020B0504020202020204" pitchFamily="34" charset="0"/>
              </a:rPr>
              <a:t>Wat trekt direct de meeste aandacht?</a:t>
            </a:r>
          </a:p>
          <a:p>
            <a:pPr marL="285750" indent="-285750">
              <a:buFontTx/>
              <a:buChar char="-"/>
            </a:pPr>
            <a:r>
              <a:rPr lang="nl-NL" sz="1400" dirty="0">
                <a:latin typeface="Neue Haas Grotesk Text Pro" panose="020B0504020202020204" pitchFamily="34" charset="0"/>
              </a:rPr>
              <a:t>Waar verwacht je interactie?</a:t>
            </a:r>
          </a:p>
          <a:p>
            <a:pPr marL="285750" indent="-285750">
              <a:buFontTx/>
              <a:buChar char="-"/>
            </a:pPr>
            <a:r>
              <a:rPr lang="nl-NL" sz="1400" dirty="0">
                <a:latin typeface="Neue Haas Grotesk Text Pro" panose="020B0504020202020204" pitchFamily="34" charset="0"/>
              </a:rPr>
              <a:t>Waarom denk je dat de vakken/knoppen verschillende kleuren hebben?</a:t>
            </a:r>
          </a:p>
          <a:p>
            <a:pPr marL="285750" indent="-285750">
              <a:buFontTx/>
              <a:buChar char="-"/>
            </a:pPr>
            <a:r>
              <a:rPr lang="nl-NL" sz="1400" dirty="0">
                <a:latin typeface="Neue Haas Grotesk Text Pro" panose="020B0504020202020204" pitchFamily="34" charset="0"/>
              </a:rPr>
              <a:t>Wat verwacht je te gebeuren bij de Datapunt vakken?</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Het doel van deze testvragen was om te kijken of de interactie zoals verwacht was zelfs met enorm gelimiteerde informatie. Hierdoor zou ik kunnen peilen waar ik de mogelijkheden om meer informatie over te brengen het best kon gebruiken om mijn uiteindelijke site duidelijk en makkelijk te navigeren maken zonder het te druk of overvol te maken </a:t>
            </a:r>
            <a:r>
              <a:rPr lang="nl-NL" sz="1400" i="1" dirty="0">
                <a:latin typeface="Neue Haas Grotesk Text Pro" panose="020B0504020202020204" pitchFamily="34" charset="0"/>
              </a:rPr>
              <a:t>(BC 2.1.2)</a:t>
            </a:r>
            <a:r>
              <a:rPr lang="nl-NL" sz="1400" dirty="0">
                <a:latin typeface="Neue Haas Grotesk Text Pro" panose="020B0504020202020204" pitchFamily="34" charset="0"/>
              </a:rPr>
              <a:t>.</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Ik heb deze vragen gesteld bij medestudenten, hieronder heb ik hun antwoorden kort samengevat:</a:t>
            </a:r>
          </a:p>
          <a:p>
            <a:pPr marL="285750" indent="-285750">
              <a:buFontTx/>
              <a:buChar char="-"/>
            </a:pPr>
            <a:r>
              <a:rPr lang="nl-NL" sz="1400" dirty="0">
                <a:latin typeface="Neue Haas Grotesk Text Pro" panose="020B0504020202020204" pitchFamily="34" charset="0"/>
              </a:rPr>
              <a:t>Knoppen voor verschillende Cursussen (Cursus 2 viel bij een minderheid sneller op dan de andere twee)</a:t>
            </a:r>
          </a:p>
          <a:p>
            <a:pPr marL="285750" indent="-285750">
              <a:buFontTx/>
              <a:buChar char="-"/>
            </a:pPr>
            <a:r>
              <a:rPr lang="nl-NL" sz="1400" dirty="0">
                <a:latin typeface="Neue Haas Grotesk Text Pro" panose="020B0504020202020204" pitchFamily="34" charset="0"/>
              </a:rPr>
              <a:t>Rode/Lichtblauwe knoppen (Een minderheid verwachtte interactie bij de witte blokken)</a:t>
            </a:r>
          </a:p>
          <a:p>
            <a:pPr marL="285750" indent="-285750">
              <a:buFontTx/>
              <a:buChar char="-"/>
            </a:pPr>
            <a:r>
              <a:rPr lang="nl-NL" sz="1400" dirty="0">
                <a:latin typeface="Neue Haas Grotesk Text Pro" panose="020B0504020202020204" pitchFamily="34" charset="0"/>
              </a:rPr>
              <a:t>Scheiding tussen interactieve knoppen/Belangrijkere Cursussen/Datapunten laten opvallen</a:t>
            </a:r>
          </a:p>
          <a:p>
            <a:pPr marL="285750" indent="-285750">
              <a:buFontTx/>
              <a:buChar char="-"/>
            </a:pPr>
            <a:r>
              <a:rPr lang="nl-NL" sz="1400" dirty="0">
                <a:latin typeface="Neue Haas Grotesk Text Pro" panose="020B0504020202020204" pitchFamily="34" charset="0"/>
              </a:rPr>
              <a:t>Meer informatie over de Datapunten</a:t>
            </a:r>
          </a:p>
          <a:p>
            <a:pPr marL="285750" indent="-285750">
              <a:buFontTx/>
              <a:buChar char="-"/>
            </a:pPr>
            <a:endParaRPr lang="nl-NL" sz="1400" dirty="0">
              <a:latin typeface="Neue Haas Grotesk Text Pro" panose="020B0504020202020204" pitchFamily="34" charset="0"/>
            </a:endParaRPr>
          </a:p>
          <a:p>
            <a:endParaRPr lang="nl-NL" sz="1400" dirty="0">
              <a:latin typeface="Neue Haas Grotesk Text Pro" panose="020B0504020202020204" pitchFamily="34" charset="0"/>
            </a:endParaRPr>
          </a:p>
        </p:txBody>
      </p:sp>
    </p:spTree>
    <p:extLst>
      <p:ext uri="{BB962C8B-B14F-4D97-AF65-F5344CB8AC3E}">
        <p14:creationId xmlns:p14="http://schemas.microsoft.com/office/powerpoint/2010/main" val="4012794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5041-5927-94AB-C70C-93C4681FEEF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D35618-487C-31E6-2197-056423698041}"/>
              </a:ext>
            </a:extLst>
          </p:cNvPr>
          <p:cNvSpPr>
            <a:spLocks noGrp="1"/>
          </p:cNvSpPr>
          <p:nvPr>
            <p:ph type="title"/>
          </p:nvPr>
        </p:nvSpPr>
        <p:spPr>
          <a:xfrm>
            <a:off x="838200" y="81661"/>
            <a:ext cx="10515600" cy="1325563"/>
          </a:xfrm>
        </p:spPr>
        <p:txBody>
          <a:bodyPr>
            <a:normAutofit/>
          </a:bodyPr>
          <a:lstStyle/>
          <a:p>
            <a:r>
              <a:rPr lang="en-GB" sz="2400" b="1" u="sng" dirty="0">
                <a:latin typeface="Neue Haas Grotesk Text Pro" panose="020B0504020202020204" pitchFamily="34" charset="0"/>
              </a:rPr>
              <a:t>HTML/CSS Kennis</a:t>
            </a:r>
            <a:endParaRPr lang="nl-NL" sz="2400" b="1" u="sng" dirty="0">
              <a:latin typeface="Neue Haas Grotesk Text Pro" panose="020B0504020202020204" pitchFamily="34" charset="0"/>
            </a:endParaRPr>
          </a:p>
        </p:txBody>
      </p:sp>
      <p:sp>
        <p:nvSpPr>
          <p:cNvPr id="8" name="Tekstvak 7">
            <a:extLst>
              <a:ext uri="{FF2B5EF4-FFF2-40B4-BE49-F238E27FC236}">
                <a16:creationId xmlns:a16="http://schemas.microsoft.com/office/drawing/2014/main" id="{F2A52DC3-D730-7774-D901-F0772B50F579}"/>
              </a:ext>
            </a:extLst>
          </p:cNvPr>
          <p:cNvSpPr txBox="1"/>
          <p:nvPr/>
        </p:nvSpPr>
        <p:spPr>
          <a:xfrm>
            <a:off x="3796992" y="932373"/>
            <a:ext cx="8135928" cy="1169551"/>
          </a:xfrm>
          <a:prstGeom prst="rect">
            <a:avLst/>
          </a:prstGeom>
          <a:noFill/>
        </p:spPr>
        <p:txBody>
          <a:bodyPr wrap="square" rtlCol="0">
            <a:spAutoFit/>
          </a:bodyPr>
          <a:lstStyle/>
          <a:p>
            <a:r>
              <a:rPr lang="nl-NL" sz="1400" dirty="0">
                <a:latin typeface="Neue Haas Grotesk Text Pro" panose="020B0504020202020204" pitchFamily="34" charset="0"/>
              </a:rPr>
              <a:t>Tijdens het werken aan 2A/2B/2C heb ik gewerkt aan mijn basiskennis over HTML en CSS om mijzelf voor te bereiden op het maken van een eigen portfolio website. Op de Donderdag van week 3 van Cursus 2 konden wij met een Domeindocent onze kennis nagaan om te peilen of wij op niveau waren. Ik heb samen met Harry naar mijn code en website kijken die op deze slide staan gevisualiseerd.</a:t>
            </a:r>
          </a:p>
        </p:txBody>
      </p:sp>
      <p:pic>
        <p:nvPicPr>
          <p:cNvPr id="10" name="Afbeelding 9">
            <a:extLst>
              <a:ext uri="{FF2B5EF4-FFF2-40B4-BE49-F238E27FC236}">
                <a16:creationId xmlns:a16="http://schemas.microsoft.com/office/drawing/2014/main" id="{579D3286-6143-B84B-6678-53EF28ABA7D5}"/>
              </a:ext>
            </a:extLst>
          </p:cNvPr>
          <p:cNvPicPr>
            <a:picLocks noChangeAspect="1"/>
          </p:cNvPicPr>
          <p:nvPr/>
        </p:nvPicPr>
        <p:blipFill>
          <a:blip r:embed="rId2"/>
          <a:stretch>
            <a:fillRect/>
          </a:stretch>
        </p:blipFill>
        <p:spPr>
          <a:xfrm>
            <a:off x="851421" y="939874"/>
            <a:ext cx="2932350" cy="3451151"/>
          </a:xfrm>
          <a:prstGeom prst="rect">
            <a:avLst/>
          </a:prstGeom>
        </p:spPr>
      </p:pic>
      <p:pic>
        <p:nvPicPr>
          <p:cNvPr id="12" name="Afbeelding 11">
            <a:extLst>
              <a:ext uri="{FF2B5EF4-FFF2-40B4-BE49-F238E27FC236}">
                <a16:creationId xmlns:a16="http://schemas.microsoft.com/office/drawing/2014/main" id="{B5BED3AE-E23F-5447-2D34-20277C7D67B9}"/>
              </a:ext>
            </a:extLst>
          </p:cNvPr>
          <p:cNvPicPr>
            <a:picLocks noChangeAspect="1"/>
          </p:cNvPicPr>
          <p:nvPr/>
        </p:nvPicPr>
        <p:blipFill>
          <a:blip r:embed="rId3"/>
          <a:stretch>
            <a:fillRect/>
          </a:stretch>
        </p:blipFill>
        <p:spPr>
          <a:xfrm>
            <a:off x="7684780" y="2385376"/>
            <a:ext cx="4157125" cy="4390963"/>
          </a:xfrm>
          <a:prstGeom prst="rect">
            <a:avLst/>
          </a:prstGeom>
        </p:spPr>
      </p:pic>
      <p:sp>
        <p:nvSpPr>
          <p:cNvPr id="13" name="Tekstvak 12">
            <a:extLst>
              <a:ext uri="{FF2B5EF4-FFF2-40B4-BE49-F238E27FC236}">
                <a16:creationId xmlns:a16="http://schemas.microsoft.com/office/drawing/2014/main" id="{F28BC129-FF6E-B657-F690-BDE392B47550}"/>
              </a:ext>
            </a:extLst>
          </p:cNvPr>
          <p:cNvSpPr txBox="1"/>
          <p:nvPr/>
        </p:nvSpPr>
        <p:spPr>
          <a:xfrm>
            <a:off x="3796992" y="2101924"/>
            <a:ext cx="3887788" cy="2462213"/>
          </a:xfrm>
          <a:prstGeom prst="rect">
            <a:avLst/>
          </a:prstGeom>
          <a:noFill/>
        </p:spPr>
        <p:txBody>
          <a:bodyPr wrap="square" rtlCol="0">
            <a:spAutoFit/>
          </a:bodyPr>
          <a:lstStyle/>
          <a:p>
            <a:r>
              <a:rPr lang="nl-NL" sz="1400" dirty="0">
                <a:latin typeface="Neue Haas Grotesk Text Pro" panose="020B0504020202020204" pitchFamily="34" charset="0"/>
              </a:rPr>
              <a:t>Als feedback kreeg ik van Harry dat ik goed bezig was gegaan met verschillende functies binnen HTML en CSS. Ik had mijn code overzichtelijk en daardoor makkelijk lees- en bewerkbaar gehouden.</a:t>
            </a:r>
          </a:p>
          <a:p>
            <a:r>
              <a:rPr lang="nl-NL" sz="1400" dirty="0">
                <a:latin typeface="Neue Haas Grotesk Text Pro" panose="020B0504020202020204" pitchFamily="34" charset="0"/>
              </a:rPr>
              <a:t>Wel kreeg ik te horen dat mijn plannen om complexere indelingen en vormgeving te introduceren te ambitieus waren omdat we nog uitleg zouden krijgen over </a:t>
            </a:r>
            <a:r>
              <a:rPr lang="nl-NL" sz="1400" dirty="0" err="1">
                <a:latin typeface="Neue Haas Grotesk Text Pro" panose="020B0504020202020204" pitchFamily="34" charset="0"/>
              </a:rPr>
              <a:t>Grids</a:t>
            </a:r>
            <a:r>
              <a:rPr lang="nl-NL" sz="1400" dirty="0">
                <a:latin typeface="Neue Haas Grotesk Text Pro" panose="020B0504020202020204" pitchFamily="34" charset="0"/>
              </a:rPr>
              <a:t> en andere tools die dat makkelijker zouden maken </a:t>
            </a:r>
            <a:r>
              <a:rPr lang="nl-NL" sz="1400" i="1" dirty="0">
                <a:latin typeface="Neue Haas Grotesk Text Pro" panose="020B0504020202020204" pitchFamily="34" charset="0"/>
              </a:rPr>
              <a:t>(BC 2.2.1/BC 2.3.1)</a:t>
            </a:r>
            <a:r>
              <a:rPr lang="nl-NL" sz="1400" dirty="0">
                <a:latin typeface="Neue Haas Grotesk Text Pro" panose="020B0504020202020204" pitchFamily="34" charset="0"/>
              </a:rPr>
              <a:t>.</a:t>
            </a:r>
          </a:p>
        </p:txBody>
      </p:sp>
      <p:sp>
        <p:nvSpPr>
          <p:cNvPr id="14" name="Tekstvak 13">
            <a:extLst>
              <a:ext uri="{FF2B5EF4-FFF2-40B4-BE49-F238E27FC236}">
                <a16:creationId xmlns:a16="http://schemas.microsoft.com/office/drawing/2014/main" id="{8B463B82-27C9-2442-31B0-4C1611B261A0}"/>
              </a:ext>
            </a:extLst>
          </p:cNvPr>
          <p:cNvSpPr txBox="1"/>
          <p:nvPr/>
        </p:nvSpPr>
        <p:spPr>
          <a:xfrm>
            <a:off x="838200" y="4516748"/>
            <a:ext cx="6769608" cy="1384995"/>
          </a:xfrm>
          <a:prstGeom prst="rect">
            <a:avLst/>
          </a:prstGeom>
          <a:noFill/>
        </p:spPr>
        <p:txBody>
          <a:bodyPr wrap="square" rtlCol="0">
            <a:spAutoFit/>
          </a:bodyPr>
          <a:lstStyle/>
          <a:p>
            <a:r>
              <a:rPr lang="nl-NL" sz="1400" dirty="0">
                <a:latin typeface="Neue Haas Grotesk Text Pro" panose="020B0504020202020204" pitchFamily="34" charset="0"/>
              </a:rPr>
              <a:t>Door deze feedback kon ik achter mijn sterktes en zwaktes in het werken met HTML/CSS komen. Ik werk graag snel aan een eigen project met de aangereikte stof om het proces persoonlijker naar mij te brengen. Hierdoor leer ik graag snel nieuwe onderdelen van de stof, maar leidt mij dit ook tot paden waar ik nog niet hoor te zijn en wat mij af kan leiden van de opdrachten die er sneller aan komen </a:t>
            </a:r>
            <a:r>
              <a:rPr lang="nl-NL" sz="1400" i="1" dirty="0">
                <a:latin typeface="Neue Haas Grotesk Text Pro" panose="020B0504020202020204" pitchFamily="34" charset="0"/>
              </a:rPr>
              <a:t>(BC 2.3.1)</a:t>
            </a:r>
            <a:r>
              <a:rPr lang="nl-NL" sz="1400" dirty="0">
                <a:latin typeface="Neue Haas Grotesk Text Pro" panose="020B0504020202020204" pitchFamily="34" charset="0"/>
              </a:rPr>
              <a:t>.</a:t>
            </a:r>
          </a:p>
        </p:txBody>
      </p:sp>
    </p:spTree>
    <p:extLst>
      <p:ext uri="{BB962C8B-B14F-4D97-AF65-F5344CB8AC3E}">
        <p14:creationId xmlns:p14="http://schemas.microsoft.com/office/powerpoint/2010/main" val="724284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64B53-9E8F-EAA6-2523-A1F5456716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3E014F-7F4B-43A0-4F5A-957E4457E308}"/>
              </a:ext>
            </a:extLst>
          </p:cNvPr>
          <p:cNvSpPr>
            <a:spLocks noGrp="1"/>
          </p:cNvSpPr>
          <p:nvPr>
            <p:ph type="title"/>
          </p:nvPr>
        </p:nvSpPr>
        <p:spPr>
          <a:xfrm>
            <a:off x="838200" y="81661"/>
            <a:ext cx="10515600" cy="1325563"/>
          </a:xfrm>
        </p:spPr>
        <p:txBody>
          <a:bodyPr>
            <a:normAutofit/>
          </a:bodyPr>
          <a:lstStyle/>
          <a:p>
            <a:r>
              <a:rPr lang="en-GB" sz="2400" b="1" u="sng" dirty="0">
                <a:latin typeface="Neue Haas Grotesk Text Pro" panose="020B0504020202020204" pitchFamily="34" charset="0"/>
              </a:rPr>
              <a:t>Mid-Fidelity Prototype</a:t>
            </a:r>
            <a:endParaRPr lang="nl-NL" sz="2400" b="1" u="sng" dirty="0">
              <a:latin typeface="Neue Haas Grotesk Text Pro" panose="020B0504020202020204" pitchFamily="34" charset="0"/>
            </a:endParaRPr>
          </a:p>
        </p:txBody>
      </p:sp>
      <p:sp>
        <p:nvSpPr>
          <p:cNvPr id="8" name="Tekstvak 7">
            <a:extLst>
              <a:ext uri="{FF2B5EF4-FFF2-40B4-BE49-F238E27FC236}">
                <a16:creationId xmlns:a16="http://schemas.microsoft.com/office/drawing/2014/main" id="{BD2FB7FB-0680-7E20-4D0B-38E3D8103FAE}"/>
              </a:ext>
            </a:extLst>
          </p:cNvPr>
          <p:cNvSpPr txBox="1"/>
          <p:nvPr/>
        </p:nvSpPr>
        <p:spPr>
          <a:xfrm>
            <a:off x="838200" y="932373"/>
            <a:ext cx="6460601" cy="1600438"/>
          </a:xfrm>
          <a:prstGeom prst="rect">
            <a:avLst/>
          </a:prstGeom>
          <a:noFill/>
        </p:spPr>
        <p:txBody>
          <a:bodyPr wrap="square" rtlCol="0">
            <a:spAutoFit/>
          </a:bodyPr>
          <a:lstStyle/>
          <a:p>
            <a:r>
              <a:rPr lang="nl-NL" sz="1400" dirty="0">
                <a:latin typeface="Neue Haas Grotesk Text Pro" panose="020B0504020202020204" pitchFamily="34" charset="0"/>
              </a:rPr>
              <a:t>De feedback op mijn Paper Prototype gaf mij hoop dat ik met dezelfde ideeën aan een </a:t>
            </a:r>
            <a:r>
              <a:rPr lang="nl-NL" sz="1400" dirty="0" err="1">
                <a:latin typeface="Neue Haas Grotesk Text Pro" panose="020B0504020202020204" pitchFamily="34" charset="0"/>
              </a:rPr>
              <a:t>Mid-Fidelity</a:t>
            </a:r>
            <a:r>
              <a:rPr lang="nl-NL" sz="1400" dirty="0">
                <a:latin typeface="Neue Haas Grotesk Text Pro" panose="020B0504020202020204" pitchFamily="34" charset="0"/>
              </a:rPr>
              <a:t> Prototype kon beginnen in </a:t>
            </a:r>
            <a:r>
              <a:rPr lang="nl-NL" sz="1400" dirty="0" err="1">
                <a:latin typeface="Neue Haas Grotesk Text Pro" panose="020B0504020202020204" pitchFamily="34" charset="0"/>
              </a:rPr>
              <a:t>Figma</a:t>
            </a:r>
            <a:r>
              <a:rPr lang="nl-NL" sz="1400" dirty="0">
                <a:latin typeface="Neue Haas Grotesk Text Pro" panose="020B0504020202020204" pitchFamily="34" charset="0"/>
              </a:rPr>
              <a:t>. </a:t>
            </a:r>
            <a:br>
              <a:rPr lang="nl-NL" sz="1400" dirty="0">
                <a:latin typeface="Neue Haas Grotesk Text Pro" panose="020B0504020202020204" pitchFamily="34" charset="0"/>
              </a:rPr>
            </a:br>
            <a:r>
              <a:rPr lang="nl-NL" sz="1400" dirty="0">
                <a:latin typeface="Neue Haas Grotesk Text Pro" panose="020B0504020202020204" pitchFamily="34" charset="0"/>
              </a:rPr>
              <a:t>Alle antwoorden lichtte mij in dat de meeste mensen zouden verwachten wat ik wilde dat ze verwachten, maar dat de meerdere kleuren bij knoppen een ongewilde hiërarchie introduceerde waar ik dat niet bedoelde. Hierdoor ging ik voor een simpeler kleurenschema en ging weer aan de slag met dezelfde ontwerpvragen als bij het Paper Prototype </a:t>
            </a:r>
            <a:r>
              <a:rPr lang="nl-NL" sz="1400" i="1" dirty="0">
                <a:latin typeface="Neue Haas Grotesk Text Pro" panose="020B0504020202020204" pitchFamily="34" charset="0"/>
              </a:rPr>
              <a:t>(BC 2.1.1)</a:t>
            </a:r>
            <a:r>
              <a:rPr lang="nl-NL" sz="1400" dirty="0">
                <a:latin typeface="Neue Haas Grotesk Text Pro" panose="020B0504020202020204" pitchFamily="34" charset="0"/>
              </a:rPr>
              <a:t>.</a:t>
            </a:r>
            <a:endParaRPr lang="nl-NL" sz="1400" i="1" dirty="0">
              <a:latin typeface="Neue Haas Grotesk Text Pro" panose="020B0504020202020204" pitchFamily="34" charset="0"/>
            </a:endParaRPr>
          </a:p>
        </p:txBody>
      </p:sp>
      <p:pic>
        <p:nvPicPr>
          <p:cNvPr id="12" name="Afbeelding 11">
            <a:extLst>
              <a:ext uri="{FF2B5EF4-FFF2-40B4-BE49-F238E27FC236}">
                <a16:creationId xmlns:a16="http://schemas.microsoft.com/office/drawing/2014/main" id="{0255FF21-F60D-5B16-D3BA-1ACBDCF7AA42}"/>
              </a:ext>
            </a:extLst>
          </p:cNvPr>
          <p:cNvPicPr>
            <a:picLocks noChangeAspect="1"/>
          </p:cNvPicPr>
          <p:nvPr/>
        </p:nvPicPr>
        <p:blipFill>
          <a:blip r:embed="rId2"/>
          <a:stretch>
            <a:fillRect/>
          </a:stretch>
        </p:blipFill>
        <p:spPr>
          <a:xfrm>
            <a:off x="7297193" y="1096158"/>
            <a:ext cx="4058216" cy="1057423"/>
          </a:xfrm>
          <a:prstGeom prst="rect">
            <a:avLst/>
          </a:prstGeom>
        </p:spPr>
      </p:pic>
      <p:pic>
        <p:nvPicPr>
          <p:cNvPr id="14" name="Afbeelding 13">
            <a:extLst>
              <a:ext uri="{FF2B5EF4-FFF2-40B4-BE49-F238E27FC236}">
                <a16:creationId xmlns:a16="http://schemas.microsoft.com/office/drawing/2014/main" id="{092B5F80-6421-5401-CF57-16FEDD926254}"/>
              </a:ext>
            </a:extLst>
          </p:cNvPr>
          <p:cNvPicPr>
            <a:picLocks noChangeAspect="1"/>
          </p:cNvPicPr>
          <p:nvPr/>
        </p:nvPicPr>
        <p:blipFill>
          <a:blip r:embed="rId3"/>
          <a:stretch>
            <a:fillRect/>
          </a:stretch>
        </p:blipFill>
        <p:spPr>
          <a:xfrm>
            <a:off x="838200" y="2670182"/>
            <a:ext cx="1612924" cy="3740901"/>
          </a:xfrm>
          <a:prstGeom prst="rect">
            <a:avLst/>
          </a:prstGeom>
        </p:spPr>
      </p:pic>
      <p:pic>
        <p:nvPicPr>
          <p:cNvPr id="16" name="Afbeelding 15">
            <a:extLst>
              <a:ext uri="{FF2B5EF4-FFF2-40B4-BE49-F238E27FC236}">
                <a16:creationId xmlns:a16="http://schemas.microsoft.com/office/drawing/2014/main" id="{DA070D48-4F33-7191-4288-B7B6875450A5}"/>
              </a:ext>
            </a:extLst>
          </p:cNvPr>
          <p:cNvPicPr>
            <a:picLocks noChangeAspect="1"/>
          </p:cNvPicPr>
          <p:nvPr/>
        </p:nvPicPr>
        <p:blipFill>
          <a:blip r:embed="rId4"/>
          <a:srcRect l="5230"/>
          <a:stretch/>
        </p:blipFill>
        <p:spPr>
          <a:xfrm>
            <a:off x="2638425" y="3827106"/>
            <a:ext cx="2610231" cy="2583976"/>
          </a:xfrm>
          <a:prstGeom prst="rect">
            <a:avLst/>
          </a:prstGeom>
        </p:spPr>
      </p:pic>
      <p:pic>
        <p:nvPicPr>
          <p:cNvPr id="18" name="Afbeelding 17">
            <a:extLst>
              <a:ext uri="{FF2B5EF4-FFF2-40B4-BE49-F238E27FC236}">
                <a16:creationId xmlns:a16="http://schemas.microsoft.com/office/drawing/2014/main" id="{D6901D4A-10A4-9DC3-7A9D-E7292421BA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5957" y="3860491"/>
            <a:ext cx="3400788" cy="2550591"/>
          </a:xfrm>
          <a:prstGeom prst="rect">
            <a:avLst/>
          </a:prstGeom>
        </p:spPr>
      </p:pic>
      <p:sp>
        <p:nvSpPr>
          <p:cNvPr id="20" name="Tekstvak 19">
            <a:extLst>
              <a:ext uri="{FF2B5EF4-FFF2-40B4-BE49-F238E27FC236}">
                <a16:creationId xmlns:a16="http://schemas.microsoft.com/office/drawing/2014/main" id="{49C2E1E6-86C1-AE5F-180C-30CC70378647}"/>
              </a:ext>
            </a:extLst>
          </p:cNvPr>
          <p:cNvSpPr txBox="1"/>
          <p:nvPr/>
        </p:nvSpPr>
        <p:spPr>
          <a:xfrm>
            <a:off x="2545080" y="2589160"/>
            <a:ext cx="9186672" cy="954107"/>
          </a:xfrm>
          <a:prstGeom prst="rect">
            <a:avLst/>
          </a:prstGeom>
          <a:noFill/>
        </p:spPr>
        <p:txBody>
          <a:bodyPr wrap="square" rtlCol="0">
            <a:spAutoFit/>
          </a:bodyPr>
          <a:lstStyle/>
          <a:p>
            <a:r>
              <a:rPr lang="nl-NL" sz="1400" dirty="0">
                <a:latin typeface="Neue Haas Grotesk Text Pro" panose="020B0504020202020204" pitchFamily="34" charset="0"/>
              </a:rPr>
              <a:t>Ik wilde de aandacht op de webpagina meteen trekken door een kleurrijke statische achtergrond. Hiermee kon ik mensen meteen naar mijn naam leiden om te vervolgens door te laten scrollen naar mijn volledige portfolio. Voor dit idee heb ik snel een grove </a:t>
            </a:r>
            <a:r>
              <a:rPr lang="nl-NL" sz="1400" dirty="0" err="1">
                <a:latin typeface="Neue Haas Grotesk Text Pro" panose="020B0504020202020204" pitchFamily="34" charset="0"/>
              </a:rPr>
              <a:t>mock</a:t>
            </a:r>
            <a:r>
              <a:rPr lang="nl-NL" sz="1400" dirty="0">
                <a:latin typeface="Neue Haas Grotesk Text Pro" panose="020B0504020202020204" pitchFamily="34" charset="0"/>
              </a:rPr>
              <a:t>-up van de foto in Photoshop gemaakt. Hierna heb ik een simpele </a:t>
            </a:r>
            <a:r>
              <a:rPr lang="nl-NL" sz="1400" dirty="0" err="1">
                <a:latin typeface="Neue Haas Grotesk Text Pro" panose="020B0504020202020204" pitchFamily="34" charset="0"/>
              </a:rPr>
              <a:t>layout</a:t>
            </a:r>
            <a:r>
              <a:rPr lang="nl-NL" sz="1400" dirty="0">
                <a:latin typeface="Neue Haas Grotesk Text Pro" panose="020B0504020202020204" pitchFamily="34" charset="0"/>
              </a:rPr>
              <a:t> gemaakt waar naar mijn idee de gebruiker een duidelijk pad had om te volgen.</a:t>
            </a:r>
          </a:p>
        </p:txBody>
      </p:sp>
      <p:sp>
        <p:nvSpPr>
          <p:cNvPr id="21" name="Tekstvak 20">
            <a:extLst>
              <a:ext uri="{FF2B5EF4-FFF2-40B4-BE49-F238E27FC236}">
                <a16:creationId xmlns:a16="http://schemas.microsoft.com/office/drawing/2014/main" id="{C2441D1D-E794-8B66-32FC-E6D000C65884}"/>
              </a:ext>
            </a:extLst>
          </p:cNvPr>
          <p:cNvSpPr txBox="1"/>
          <p:nvPr/>
        </p:nvSpPr>
        <p:spPr>
          <a:xfrm>
            <a:off x="8836745" y="3860491"/>
            <a:ext cx="3355255" cy="1815882"/>
          </a:xfrm>
          <a:prstGeom prst="rect">
            <a:avLst/>
          </a:prstGeom>
          <a:noFill/>
        </p:spPr>
        <p:txBody>
          <a:bodyPr wrap="square" rtlCol="0">
            <a:spAutoFit/>
          </a:bodyPr>
          <a:lstStyle/>
          <a:p>
            <a:r>
              <a:rPr lang="nl-NL" sz="1400" dirty="0">
                <a:latin typeface="Neue Haas Grotesk Text Pro" panose="020B0504020202020204" pitchFamily="34" charset="0"/>
              </a:rPr>
              <a:t>De </a:t>
            </a:r>
            <a:r>
              <a:rPr lang="nl-NL" sz="1400" dirty="0" err="1">
                <a:latin typeface="Neue Haas Grotesk Text Pro" panose="020B0504020202020204" pitchFamily="34" charset="0"/>
              </a:rPr>
              <a:t>menubar</a:t>
            </a:r>
            <a:r>
              <a:rPr lang="nl-NL" sz="1400" dirty="0">
                <a:latin typeface="Neue Haas Grotesk Text Pro" panose="020B0504020202020204" pitchFamily="34" charset="0"/>
              </a:rPr>
              <a:t> stond aan het begin permanent bovenaan, maar ik merkte dat het aandacht wegtrok van de foto bij de eerste indruk. Hierom bracht ik hem aan het begin verder naar beneden maar blijft hij wel ‘</a:t>
            </a:r>
            <a:r>
              <a:rPr lang="nl-NL" sz="1400" dirty="0" err="1">
                <a:latin typeface="Neue Haas Grotesk Text Pro" panose="020B0504020202020204" pitchFamily="34" charset="0"/>
              </a:rPr>
              <a:t>sticken</a:t>
            </a:r>
            <a:r>
              <a:rPr lang="nl-NL" sz="1400" dirty="0">
                <a:latin typeface="Neue Haas Grotesk Text Pro" panose="020B0504020202020204" pitchFamily="34" charset="0"/>
              </a:rPr>
              <a:t>’ aan de bovenkant van het scherm als er ver genoeg wordt gescrold.</a:t>
            </a:r>
          </a:p>
        </p:txBody>
      </p:sp>
    </p:spTree>
    <p:extLst>
      <p:ext uri="{BB962C8B-B14F-4D97-AF65-F5344CB8AC3E}">
        <p14:creationId xmlns:p14="http://schemas.microsoft.com/office/powerpoint/2010/main" val="4075530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03A37-6B8F-C2C0-322B-0746A959435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0A61992-5B6B-A285-28D3-78D547F44239}"/>
              </a:ext>
            </a:extLst>
          </p:cNvPr>
          <p:cNvSpPr>
            <a:spLocks noGrp="1"/>
          </p:cNvSpPr>
          <p:nvPr>
            <p:ph type="title"/>
          </p:nvPr>
        </p:nvSpPr>
        <p:spPr>
          <a:xfrm>
            <a:off x="838200" y="81661"/>
            <a:ext cx="10515600" cy="1325563"/>
          </a:xfrm>
        </p:spPr>
        <p:txBody>
          <a:bodyPr>
            <a:normAutofit/>
          </a:bodyPr>
          <a:lstStyle/>
          <a:p>
            <a:r>
              <a:rPr lang="en-GB" sz="2400" b="1" u="sng" dirty="0">
                <a:latin typeface="Neue Haas Grotesk Text Pro" panose="020B0504020202020204" pitchFamily="34" charset="0"/>
              </a:rPr>
              <a:t>Peer review - Mid-Fidelity Prototype</a:t>
            </a:r>
            <a:endParaRPr lang="nl-NL" sz="2400" b="1" u="sng" dirty="0">
              <a:latin typeface="Neue Haas Grotesk Text Pro" panose="020B0504020202020204" pitchFamily="34" charset="0"/>
            </a:endParaRPr>
          </a:p>
        </p:txBody>
      </p:sp>
      <p:sp>
        <p:nvSpPr>
          <p:cNvPr id="8" name="Tekstvak 7">
            <a:extLst>
              <a:ext uri="{FF2B5EF4-FFF2-40B4-BE49-F238E27FC236}">
                <a16:creationId xmlns:a16="http://schemas.microsoft.com/office/drawing/2014/main" id="{23AE3DAA-7883-1214-C84D-B5193A447644}"/>
              </a:ext>
            </a:extLst>
          </p:cNvPr>
          <p:cNvSpPr txBox="1"/>
          <p:nvPr/>
        </p:nvSpPr>
        <p:spPr>
          <a:xfrm>
            <a:off x="838200" y="932373"/>
            <a:ext cx="6460601" cy="5047536"/>
          </a:xfrm>
          <a:prstGeom prst="rect">
            <a:avLst/>
          </a:prstGeom>
          <a:noFill/>
        </p:spPr>
        <p:txBody>
          <a:bodyPr wrap="square" rtlCol="0">
            <a:spAutoFit/>
          </a:bodyPr>
          <a:lstStyle/>
          <a:p>
            <a:r>
              <a:rPr lang="nl-NL" sz="1400" dirty="0">
                <a:latin typeface="Neue Haas Grotesk Text Pro" panose="020B0504020202020204" pitchFamily="34" charset="0"/>
              </a:rPr>
              <a:t>Ik ging de peer review in met de volgende testvragen:</a:t>
            </a:r>
          </a:p>
          <a:p>
            <a:pPr marL="285750" indent="-285750">
              <a:buFontTx/>
              <a:buChar char="-"/>
            </a:pPr>
            <a:r>
              <a:rPr lang="nl-NL" sz="1400" dirty="0">
                <a:latin typeface="Neue Haas Grotesk Text Pro" panose="020B0504020202020204" pitchFamily="34" charset="0"/>
              </a:rPr>
              <a:t>Wat trekt direct de meeste aandacht?</a:t>
            </a:r>
          </a:p>
          <a:p>
            <a:pPr marL="285750" indent="-285750">
              <a:buFontTx/>
              <a:buChar char="-"/>
            </a:pPr>
            <a:r>
              <a:rPr lang="nl-NL" sz="1400" dirty="0">
                <a:latin typeface="Neue Haas Grotesk Text Pro" panose="020B0504020202020204" pitchFamily="34" charset="0"/>
              </a:rPr>
              <a:t>Welk kopje in het menu trekt het eerst de aandacht?</a:t>
            </a:r>
          </a:p>
          <a:p>
            <a:pPr marL="285750" indent="-285750">
              <a:buFontTx/>
              <a:buChar char="-"/>
            </a:pPr>
            <a:r>
              <a:rPr lang="nl-NL" sz="1400" dirty="0">
                <a:latin typeface="Neue Haas Grotesk Text Pro" panose="020B0504020202020204" pitchFamily="34" charset="0"/>
              </a:rPr>
              <a:t>Wat verwacht je te gebeuren in de vakken onder ‘Portfolio’?</a:t>
            </a:r>
          </a:p>
          <a:p>
            <a:pPr marL="285750" indent="-285750">
              <a:buFontTx/>
              <a:buChar char="-"/>
            </a:pPr>
            <a:r>
              <a:rPr lang="nl-NL" sz="1400" dirty="0">
                <a:latin typeface="Neue Haas Grotesk Text Pro" panose="020B0504020202020204" pitchFamily="34" charset="0"/>
              </a:rPr>
              <a:t>Welke kopjes verwacht je de meeste overlap te hebben?</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Het doel van deze testvragen was om er achter te komen hoe mensen mijn ontwerpkeuzen verwachten te reageren zodat ik er beter op kan inspelen door het te versimpelen als het duidelijk genoeg is of te verduidelijken als het een verkeerd idee opwekt. Hierdoor vermijd ik een overvolle website die niet goed inspeelt op de verwachtingen van de gebruiker.</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Ik heb deze vragen gesteld aan medestudenten, hieronder is een samenvatting van hun antwoorden:</a:t>
            </a:r>
          </a:p>
          <a:p>
            <a:pPr marL="285750" indent="-285750">
              <a:buFontTx/>
              <a:buChar char="-"/>
            </a:pPr>
            <a:r>
              <a:rPr lang="nl-NL" sz="1400" dirty="0">
                <a:latin typeface="Neue Haas Grotesk Text Pro" panose="020B0504020202020204" pitchFamily="34" charset="0"/>
              </a:rPr>
              <a:t>Achtergrond plaatje / Het scherm op het plaatje</a:t>
            </a:r>
          </a:p>
          <a:p>
            <a:pPr marL="285750" indent="-285750">
              <a:buFontTx/>
              <a:buChar char="-"/>
            </a:pPr>
            <a:r>
              <a:rPr lang="nl-NL" sz="1400" dirty="0">
                <a:latin typeface="Neue Haas Grotesk Text Pro" panose="020B0504020202020204" pitchFamily="34" charset="0"/>
              </a:rPr>
              <a:t>Geen uitspringer / Movies omdat het ongebruikelijk is</a:t>
            </a:r>
          </a:p>
          <a:p>
            <a:pPr marL="285750" indent="-285750">
              <a:buFontTx/>
              <a:buChar char="-"/>
            </a:pPr>
            <a:r>
              <a:rPr lang="nl-NL" sz="1400" dirty="0">
                <a:latin typeface="Neue Haas Grotesk Text Pro" panose="020B0504020202020204" pitchFamily="34" charset="0"/>
              </a:rPr>
              <a:t>Afbeeldingen van opdrachten, korte uitleg</a:t>
            </a:r>
          </a:p>
          <a:p>
            <a:pPr marL="285750" indent="-285750">
              <a:buFontTx/>
              <a:buChar char="-"/>
            </a:pPr>
            <a:r>
              <a:rPr lang="nl-NL" sz="1400" dirty="0" err="1">
                <a:latin typeface="Neue Haas Grotesk Text Pro" panose="020B0504020202020204" pitchFamily="34" charset="0"/>
              </a:rPr>
              <a:t>About</a:t>
            </a:r>
            <a:r>
              <a:rPr lang="nl-NL" sz="1400" dirty="0">
                <a:latin typeface="Neue Haas Grotesk Text Pro" panose="020B0504020202020204" pitchFamily="34" charset="0"/>
              </a:rPr>
              <a:t>, Portfolio en Contact</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Deze antwoorden hielpen mij met zekerheid krijgen over mijn ontwerp en gaven aan dat de vlakken onder Portfolio niet veel complexer hoeven worden gemaakt maar dat ik mogelijk meer onderscheid moet gaan maken onder (en mogelijk andere namen geven aan) </a:t>
            </a:r>
            <a:r>
              <a:rPr lang="nl-NL" sz="1400" dirty="0" err="1">
                <a:latin typeface="Neue Haas Grotesk Text Pro" panose="020B0504020202020204" pitchFamily="34" charset="0"/>
              </a:rPr>
              <a:t>About</a:t>
            </a:r>
            <a:r>
              <a:rPr lang="nl-NL" sz="1400" dirty="0">
                <a:latin typeface="Neue Haas Grotesk Text Pro" panose="020B0504020202020204" pitchFamily="34" charset="0"/>
              </a:rPr>
              <a:t> en Contact </a:t>
            </a:r>
            <a:r>
              <a:rPr lang="nl-NL" sz="1400" i="1" dirty="0">
                <a:latin typeface="Neue Haas Grotesk Text Pro" panose="020B0504020202020204" pitchFamily="34" charset="0"/>
              </a:rPr>
              <a:t>(BC 2.3.1)</a:t>
            </a:r>
            <a:r>
              <a:rPr lang="nl-NL" sz="1400" dirty="0">
                <a:latin typeface="Neue Haas Grotesk Text Pro" panose="020B0504020202020204" pitchFamily="34" charset="0"/>
              </a:rPr>
              <a:t>.</a:t>
            </a:r>
          </a:p>
        </p:txBody>
      </p:sp>
      <p:pic>
        <p:nvPicPr>
          <p:cNvPr id="4" name="Afbeelding 3">
            <a:extLst>
              <a:ext uri="{FF2B5EF4-FFF2-40B4-BE49-F238E27FC236}">
                <a16:creationId xmlns:a16="http://schemas.microsoft.com/office/drawing/2014/main" id="{525024EF-49F7-75AA-CF4B-6F2A26027194}"/>
              </a:ext>
            </a:extLst>
          </p:cNvPr>
          <p:cNvPicPr>
            <a:picLocks noChangeAspect="1"/>
          </p:cNvPicPr>
          <p:nvPr/>
        </p:nvPicPr>
        <p:blipFill>
          <a:blip r:embed="rId2"/>
          <a:stretch>
            <a:fillRect/>
          </a:stretch>
        </p:blipFill>
        <p:spPr>
          <a:xfrm>
            <a:off x="8583448" y="0"/>
            <a:ext cx="3608552" cy="6858000"/>
          </a:xfrm>
          <a:prstGeom prst="rect">
            <a:avLst/>
          </a:prstGeom>
        </p:spPr>
      </p:pic>
    </p:spTree>
    <p:extLst>
      <p:ext uri="{BB962C8B-B14F-4D97-AF65-F5344CB8AC3E}">
        <p14:creationId xmlns:p14="http://schemas.microsoft.com/office/powerpoint/2010/main" val="2600572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CB97E-DCD6-1630-00F1-D38B1832E0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4D45C7-D441-A63F-45D3-B11220333338}"/>
              </a:ext>
            </a:extLst>
          </p:cNvPr>
          <p:cNvSpPr>
            <a:spLocks noGrp="1"/>
          </p:cNvSpPr>
          <p:nvPr>
            <p:ph type="title"/>
          </p:nvPr>
        </p:nvSpPr>
        <p:spPr>
          <a:xfrm>
            <a:off x="838200" y="81661"/>
            <a:ext cx="10515600" cy="1325563"/>
          </a:xfrm>
        </p:spPr>
        <p:txBody>
          <a:bodyPr>
            <a:normAutofit/>
          </a:bodyPr>
          <a:lstStyle/>
          <a:p>
            <a:r>
              <a:rPr lang="nl-NL" sz="2400" b="1" u="sng">
                <a:latin typeface="Neue Haas Grotesk Text Pro" panose="020B0504020202020204" pitchFamily="34" charset="0"/>
              </a:rPr>
              <a:t>Persoonlijke reflectie, </a:t>
            </a:r>
            <a:r>
              <a:rPr lang="nl-NL" sz="2400" b="1" u="sng" dirty="0">
                <a:latin typeface="Neue Haas Grotesk Text Pro" panose="020B0504020202020204" pitchFamily="34" charset="0"/>
              </a:rPr>
              <a:t>sterktes en zwaktes</a:t>
            </a:r>
          </a:p>
        </p:txBody>
      </p:sp>
      <p:sp>
        <p:nvSpPr>
          <p:cNvPr id="8" name="Tekstvak 7">
            <a:extLst>
              <a:ext uri="{FF2B5EF4-FFF2-40B4-BE49-F238E27FC236}">
                <a16:creationId xmlns:a16="http://schemas.microsoft.com/office/drawing/2014/main" id="{DCC4A711-D7FB-EE5B-2545-D75D3B2A1D1F}"/>
              </a:ext>
            </a:extLst>
          </p:cNvPr>
          <p:cNvSpPr txBox="1"/>
          <p:nvPr/>
        </p:nvSpPr>
        <p:spPr>
          <a:xfrm>
            <a:off x="838200" y="932373"/>
            <a:ext cx="6460601" cy="5262979"/>
          </a:xfrm>
          <a:prstGeom prst="rect">
            <a:avLst/>
          </a:prstGeom>
          <a:noFill/>
        </p:spPr>
        <p:txBody>
          <a:bodyPr wrap="square" rtlCol="0">
            <a:spAutoFit/>
          </a:bodyPr>
          <a:lstStyle/>
          <a:p>
            <a:r>
              <a:rPr lang="nl-NL" sz="1400" dirty="0">
                <a:latin typeface="Neue Haas Grotesk Text Pro" panose="020B0504020202020204" pitchFamily="34" charset="0"/>
              </a:rPr>
              <a:t>Ik ben met de vraag van sterktes en zwaktes naar familie en vrienden buiten de studie. De antwoorden daarop waren samengevat:</a:t>
            </a:r>
          </a:p>
          <a:p>
            <a:endParaRPr lang="nl-NL" sz="1400" dirty="0">
              <a:latin typeface="Neue Haas Grotesk Text Pro" panose="020B0504020202020204" pitchFamily="34" charset="0"/>
            </a:endParaRPr>
          </a:p>
          <a:p>
            <a:r>
              <a:rPr lang="nl-NL" sz="1400" dirty="0">
                <a:latin typeface="Neue Haas Grotesk Text Pro" panose="020B0504020202020204" pitchFamily="34" charset="0"/>
              </a:rPr>
              <a:t>Sterke punten:</a:t>
            </a:r>
          </a:p>
          <a:p>
            <a:pPr marL="285750" indent="-285750">
              <a:buFontTx/>
              <a:buChar char="-"/>
            </a:pPr>
            <a:r>
              <a:rPr lang="nl-NL" sz="1400" dirty="0">
                <a:latin typeface="Neue Haas Grotesk Text Pro" panose="020B0504020202020204" pitchFamily="34" charset="0"/>
              </a:rPr>
              <a:t>Energiek</a:t>
            </a:r>
          </a:p>
          <a:p>
            <a:pPr marL="285750" indent="-285750">
              <a:buFontTx/>
              <a:buChar char="-"/>
            </a:pPr>
            <a:r>
              <a:rPr lang="nl-NL" sz="1400" dirty="0">
                <a:latin typeface="Neue Haas Grotesk Text Pro" panose="020B0504020202020204" pitchFamily="34" charset="0"/>
              </a:rPr>
              <a:t>Enthousiast</a:t>
            </a:r>
          </a:p>
          <a:p>
            <a:pPr marL="285750" indent="-285750">
              <a:buFontTx/>
              <a:buChar char="-"/>
            </a:pPr>
            <a:r>
              <a:rPr lang="nl-NL" sz="1400" dirty="0">
                <a:latin typeface="Neue Haas Grotesk Text Pro" panose="020B0504020202020204" pitchFamily="34" charset="0"/>
              </a:rPr>
              <a:t>Creatief</a:t>
            </a:r>
          </a:p>
          <a:p>
            <a:pPr marL="285750" indent="-285750">
              <a:buFontTx/>
              <a:buChar char="-"/>
            </a:pPr>
            <a:r>
              <a:rPr lang="nl-NL" sz="1400" dirty="0">
                <a:latin typeface="Neue Haas Grotesk Text Pro" panose="020B0504020202020204" pitchFamily="34" charset="0"/>
              </a:rPr>
              <a:t>Uitgesproken</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Zwakke punten:</a:t>
            </a:r>
          </a:p>
          <a:p>
            <a:pPr marL="285750" indent="-285750">
              <a:buFontTx/>
              <a:buChar char="-"/>
            </a:pPr>
            <a:r>
              <a:rPr lang="nl-NL" sz="1400" dirty="0">
                <a:latin typeface="Neue Haas Grotesk Text Pro" panose="020B0504020202020204" pitchFamily="34" charset="0"/>
              </a:rPr>
              <a:t>Selectief energiek</a:t>
            </a:r>
          </a:p>
          <a:p>
            <a:pPr marL="285750" indent="-285750">
              <a:buFontTx/>
              <a:buChar char="-"/>
            </a:pPr>
            <a:r>
              <a:rPr lang="nl-NL" sz="1400" dirty="0">
                <a:latin typeface="Neue Haas Grotesk Text Pro" panose="020B0504020202020204" pitchFamily="34" charset="0"/>
              </a:rPr>
              <a:t>Uitstelgedrag</a:t>
            </a:r>
          </a:p>
          <a:p>
            <a:pPr marL="285750" indent="-285750">
              <a:buFontTx/>
              <a:buChar char="-"/>
            </a:pPr>
            <a:r>
              <a:rPr lang="nl-NL" sz="1400" dirty="0">
                <a:latin typeface="Neue Haas Grotesk Text Pro" panose="020B0504020202020204" pitchFamily="34" charset="0"/>
              </a:rPr>
              <a:t>Snel afgeleid</a:t>
            </a:r>
          </a:p>
          <a:p>
            <a:pPr marL="285750" indent="-285750">
              <a:buFontTx/>
              <a:buChar char="-"/>
            </a:pPr>
            <a:r>
              <a:rPr lang="nl-NL" sz="1400" dirty="0">
                <a:latin typeface="Neue Haas Grotesk Text Pro" panose="020B0504020202020204" pitchFamily="34" charset="0"/>
              </a:rPr>
              <a:t>Chaotisch</a:t>
            </a:r>
          </a:p>
          <a:p>
            <a:pPr marL="285750" indent="-285750">
              <a:buFontTx/>
              <a:buChar char="-"/>
            </a:pPr>
            <a:endParaRPr lang="nl-NL" sz="1400" dirty="0">
              <a:latin typeface="Neue Haas Grotesk Text Pro" panose="020B0504020202020204" pitchFamily="34" charset="0"/>
            </a:endParaRPr>
          </a:p>
          <a:p>
            <a:r>
              <a:rPr lang="nl-NL" sz="1400" dirty="0">
                <a:latin typeface="Neue Haas Grotesk Text Pro" panose="020B0504020202020204" pitchFamily="34" charset="0"/>
              </a:rPr>
              <a:t>Al deze punten herken ik wel en hebben invloed op mijn samenwerking. Zo ben ik vrijwel nooit de persoon die ideeën op een rijtje zet maar ze eerder gewoon op tafel gooit om later te kunnen doorzoeken naar de beste. Ik merk dat ik energiek en enthousiast over iets kan zijn als ik een bepaald afkickpunt heb bereikt en ik het idee heb dat er iets goeds achter zit, maar ik kan ook heel snel vastlopen als ik niet meteen een concept kan bedenken bij een opdracht. In een groepje zitten helpt mij hierbij omdat ik kan afspelen van ideeën van anderen en anderen kunnen doorwerken op ideeën waar ik misschien geen toekomst in zag </a:t>
            </a:r>
            <a:r>
              <a:rPr lang="nl-NL" sz="1400" i="1" dirty="0">
                <a:latin typeface="Neue Haas Grotesk Text Pro" panose="020B0504020202020204" pitchFamily="34" charset="0"/>
              </a:rPr>
              <a:t>(BC 2.3.1)</a:t>
            </a:r>
            <a:r>
              <a:rPr lang="nl-NL" sz="1400" dirty="0">
                <a:latin typeface="Neue Haas Grotesk Text Pro" panose="020B0504020202020204" pitchFamily="34" charset="0"/>
              </a:rPr>
              <a:t>.</a:t>
            </a:r>
          </a:p>
        </p:txBody>
      </p:sp>
    </p:spTree>
    <p:extLst>
      <p:ext uri="{BB962C8B-B14F-4D97-AF65-F5344CB8AC3E}">
        <p14:creationId xmlns:p14="http://schemas.microsoft.com/office/powerpoint/2010/main" val="228416280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228</TotalTime>
  <Words>1320</Words>
  <Application>Microsoft Office PowerPoint</Application>
  <PresentationFormat>Widescreen</PresentationFormat>
  <Paragraphs>71</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Aptos Display</vt:lpstr>
      <vt:lpstr>Arial</vt:lpstr>
      <vt:lpstr>Neue Haas Grotesk Text Pro</vt:lpstr>
      <vt:lpstr>Kantoorthema</vt:lpstr>
      <vt:lpstr>Datapunt 2C</vt:lpstr>
      <vt:lpstr>Paper Prototype</vt:lpstr>
      <vt:lpstr>HTML/CSS Kennis</vt:lpstr>
      <vt:lpstr>Mid-Fidelity Prototype</vt:lpstr>
      <vt:lpstr>Peer review - Mid-Fidelity Prototype</vt:lpstr>
      <vt:lpstr>Persoonlijke reflectie, sterktes en zwaktes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Jochem Bakker (student)</dc:creator>
  <cp:lastModifiedBy>Jochem Bakker (student)</cp:lastModifiedBy>
  <cp:revision>1</cp:revision>
  <dcterms:created xsi:type="dcterms:W3CDTF">2024-12-04T12:10:52Z</dcterms:created>
  <dcterms:modified xsi:type="dcterms:W3CDTF">2024-12-10T13:34:14Z</dcterms:modified>
</cp:coreProperties>
</file>